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6"/>
  </p:notesMasterIdLst>
  <p:sldIdLst>
    <p:sldId id="283" r:id="rId2"/>
    <p:sldId id="292" r:id="rId3"/>
    <p:sldId id="310" r:id="rId4"/>
    <p:sldId id="346" r:id="rId5"/>
    <p:sldId id="347" r:id="rId6"/>
    <p:sldId id="348" r:id="rId7"/>
    <p:sldId id="349" r:id="rId8"/>
    <p:sldId id="350" r:id="rId9"/>
    <p:sldId id="357" r:id="rId10"/>
    <p:sldId id="352" r:id="rId11"/>
    <p:sldId id="358" r:id="rId12"/>
    <p:sldId id="353" r:id="rId13"/>
    <p:sldId id="354" r:id="rId14"/>
    <p:sldId id="355" r:id="rId15"/>
    <p:sldId id="356" r:id="rId16"/>
    <p:sldId id="359" r:id="rId17"/>
    <p:sldId id="360" r:id="rId18"/>
    <p:sldId id="361" r:id="rId19"/>
    <p:sldId id="362" r:id="rId20"/>
    <p:sldId id="363" r:id="rId21"/>
    <p:sldId id="364" r:id="rId22"/>
    <p:sldId id="367" r:id="rId23"/>
    <p:sldId id="368" r:id="rId24"/>
    <p:sldId id="369" r:id="rId25"/>
    <p:sldId id="365" r:id="rId26"/>
    <p:sldId id="370" r:id="rId27"/>
    <p:sldId id="371" r:id="rId28"/>
    <p:sldId id="372" r:id="rId29"/>
    <p:sldId id="373" r:id="rId30"/>
    <p:sldId id="374" r:id="rId31"/>
    <p:sldId id="375" r:id="rId32"/>
    <p:sldId id="376" r:id="rId33"/>
    <p:sldId id="377" r:id="rId34"/>
    <p:sldId id="378" r:id="rId35"/>
    <p:sldId id="379" r:id="rId36"/>
    <p:sldId id="380" r:id="rId37"/>
    <p:sldId id="381" r:id="rId38"/>
    <p:sldId id="382" r:id="rId39"/>
    <p:sldId id="383" r:id="rId40"/>
    <p:sldId id="384" r:id="rId41"/>
    <p:sldId id="385" r:id="rId42"/>
    <p:sldId id="386" r:id="rId43"/>
    <p:sldId id="387" r:id="rId44"/>
    <p:sldId id="388" r:id="rId45"/>
    <p:sldId id="389" r:id="rId46"/>
    <p:sldId id="390" r:id="rId47"/>
    <p:sldId id="391" r:id="rId48"/>
    <p:sldId id="392" r:id="rId49"/>
    <p:sldId id="393" r:id="rId50"/>
    <p:sldId id="394" r:id="rId51"/>
    <p:sldId id="395" r:id="rId52"/>
    <p:sldId id="396" r:id="rId53"/>
    <p:sldId id="397" r:id="rId54"/>
    <p:sldId id="398" r:id="rId55"/>
    <p:sldId id="399" r:id="rId56"/>
    <p:sldId id="400" r:id="rId57"/>
    <p:sldId id="401" r:id="rId58"/>
    <p:sldId id="402" r:id="rId59"/>
    <p:sldId id="403" r:id="rId60"/>
    <p:sldId id="404" r:id="rId61"/>
    <p:sldId id="405" r:id="rId62"/>
    <p:sldId id="406" r:id="rId63"/>
    <p:sldId id="407" r:id="rId64"/>
    <p:sldId id="345" r:id="rId65"/>
  </p:sldIdLst>
  <p:sldSz cx="12192000" cy="6858000"/>
  <p:notesSz cx="6858000" cy="9144000"/>
  <p:embeddedFontLst>
    <p:embeddedFont>
      <p:font typeface="Calibri" panose="020F0502020204030204" pitchFamily="34" charset="0"/>
      <p:regular r:id="rId67"/>
      <p:bold r:id="rId68"/>
      <p:italic r:id="rId69"/>
      <p:boldItalic r:id="rId70"/>
    </p:embeddedFont>
    <p:embeddedFont>
      <p:font typeface="Roboto Condensed" panose="02000000000000000000" pitchFamily="2" charset="0"/>
      <p:regular r:id="rId71"/>
      <p:bold r:id="rId72"/>
      <p:italic r:id="rId73"/>
      <p:boldItalic r:id="rId74"/>
    </p:embeddedFont>
    <p:embeddedFont>
      <p:font typeface="Roboto Condensed Light" panose="02000000000000000000" pitchFamily="2" charset="0"/>
      <p:regular r:id="rId75"/>
      <p:italic r:id="rId76"/>
    </p:embeddedFont>
    <p:embeddedFont>
      <p:font typeface="Wingdings 3" panose="05040102010807070707" pitchFamily="18" charset="2"/>
      <p:regular r:id="rId7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2OrFciuSfb0OwsajKXBz2w==" hashData="0yWSwTPJXxh05ivO5Z0th+FaRGckSodYlnEl8oIjlKRVbNymW1dLAqNLJkd9andUK/L5uz4aqrXpXtKj0vH8/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6FA9"/>
    <a:srgbClr val="1D2F64"/>
    <a:srgbClr val="152B62"/>
    <a:srgbClr val="301B92"/>
    <a:srgbClr val="3399FF"/>
    <a:srgbClr val="673BB7"/>
    <a:srgbClr val="607D8B"/>
    <a:srgbClr val="ED524F"/>
    <a:srgbClr val="B71B1C"/>
    <a:srgbClr val="F543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6" autoAdjust="0"/>
    <p:restoredTop sz="94660"/>
  </p:normalViewPr>
  <p:slideViewPr>
    <p:cSldViewPr snapToGrid="0">
      <p:cViewPr varScale="1">
        <p:scale>
          <a:sx n="87" d="100"/>
          <a:sy n="87" d="100"/>
        </p:scale>
        <p:origin x="509"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2.fntdata"/><Relationship Id="rId76"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74" Type="http://schemas.openxmlformats.org/officeDocument/2006/relationships/font" Target="fonts/font8.fntdata"/><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7.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3.fntdata"/><Relationship Id="rId77"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6.fntdata"/><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4.fntdata"/><Relationship Id="rId75"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48E3F3-8B31-41D2-AA9B-9796555DB866}" type="datetimeFigureOut">
              <a:rPr lang="en-US" smtClean="0"/>
              <a:t>10/2/2020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9BDEF-6165-4E72-B1A6-6E8034CEC248}" type="slidenum">
              <a:rPr lang="en-US" smtClean="0"/>
              <a:t>‹#›</a:t>
            </a:fld>
            <a:endParaRPr lang="en-US"/>
          </a:p>
        </p:txBody>
      </p:sp>
    </p:spTree>
    <p:extLst>
      <p:ext uri="{BB962C8B-B14F-4D97-AF65-F5344CB8AC3E}">
        <p14:creationId xmlns:p14="http://schemas.microsoft.com/office/powerpoint/2010/main" val="1766013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jpe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12.png"/><Relationship Id="rId9" Type="http://schemas.microsoft.com/office/2007/relationships/hdphoto" Target="../media/hdphoto1.wdp"/></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12.png"/><Relationship Id="rId9" Type="http://schemas.microsoft.com/office/2007/relationships/hdphoto" Target="../media/hdphoto1.wdp"/></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12.png"/><Relationship Id="rId9" Type="http://schemas.microsoft.com/office/2007/relationships/hdphoto" Target="../media/hdphoto1.wdp"/></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12.png"/><Relationship Id="rId9" Type="http://schemas.microsoft.com/office/2007/relationships/hdphoto" Target="../media/hdphoto1.wdp"/></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12.png"/><Relationship Id="rId9" Type="http://schemas.microsoft.com/office/2007/relationships/hdphoto" Target="../media/hdphoto1.wdp"/></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12.png"/><Relationship Id="rId9" Type="http://schemas.microsoft.com/office/2007/relationships/hdphoto" Target="../media/hdphoto1.wdp"/></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12.png"/><Relationship Id="rId9" Type="http://schemas.microsoft.com/office/2007/relationships/hdphoto" Target="../media/hdphoto1.wdp"/></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12.png"/><Relationship Id="rId9" Type="http://schemas.microsoft.com/office/2007/relationships/hdphoto" Target="../media/hdphoto1.wdp"/></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12.png"/><Relationship Id="rId9"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13.jpeg"/><Relationship Id="rId4" Type="http://schemas.openxmlformats.org/officeDocument/2006/relationships/image" Target="../media/image12.png"/><Relationship Id="rId9" Type="http://schemas.microsoft.com/office/2007/relationships/hdphoto" Target="../media/hdphoto1.wdp"/></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12.png"/><Relationship Id="rId9" Type="http://schemas.microsoft.com/office/2007/relationships/hdphoto" Target="../media/hdphoto1.wdp"/></Relationships>
</file>

<file path=ppt/slideLayouts/_rels/slideLayout2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2.wdp"/></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Default Colo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0">
                <a:srgbClr val="1D3064"/>
              </a:gs>
              <a:gs pos="50000">
                <a:srgbClr val="1D3064"/>
              </a:gs>
              <a:gs pos="100000">
                <a:schemeClr val="tx2"/>
              </a:gs>
            </a:gsLst>
            <a:lin ang="108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7">
            <a:extLst>
              <a:ext uri="{FF2B5EF4-FFF2-40B4-BE49-F238E27FC236}">
                <a16:creationId xmlns:a16="http://schemas.microsoft.com/office/drawing/2014/main"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0">
                <a:srgbClr val="1D3064"/>
              </a:gs>
              <a:gs pos="50000">
                <a:srgbClr val="1D3064"/>
              </a:gs>
              <a:gs pos="100000">
                <a:schemeClr val="tx2"/>
              </a:gs>
            </a:gsLst>
            <a:lin ang="10800000" scaled="1"/>
          </a:gradFill>
          <a:ln>
            <a:noFill/>
          </a:ln>
        </p:spPr>
        <p:txBody>
          <a:bodyPr vert="horz" wrap="square" lIns="91440" tIns="45720" rIns="91440" bIns="45720" numCol="1" anchor="t" anchorCtr="0" compatLnSpc="1">
            <a:prstTxWarp prst="textNoShape">
              <a:avLst/>
            </a:prstTxWarp>
          </a:bodyPr>
          <a:lstStyle/>
          <a:p>
            <a:endParaRPr lang="en-US" noProof="0" dirty="0"/>
          </a:p>
        </p:txBody>
      </p:sp>
      <p:pic>
        <p:nvPicPr>
          <p:cNvPr id="32" name="Picture 31">
            <a:extLst>
              <a:ext uri="{FF2B5EF4-FFF2-40B4-BE49-F238E27FC236}">
                <a16:creationId xmlns:a16="http://schemas.microsoft.com/office/drawing/2014/main"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15973" y="2263963"/>
            <a:ext cx="2119207" cy="2119207"/>
          </a:xfrm>
          <a:prstGeom prst="rect">
            <a:avLst/>
          </a:prstGeom>
        </p:spPr>
      </p:pic>
      <p:cxnSp>
        <p:nvCxnSpPr>
          <p:cNvPr id="45" name="Straight Connector 44">
            <a:extLst>
              <a:ext uri="{FF2B5EF4-FFF2-40B4-BE49-F238E27FC236}">
                <a16:creationId xmlns:a16="http://schemas.microsoft.com/office/drawing/2014/main"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0">
                      <a:srgbClr val="1D3064"/>
                    </a:gs>
                    <a:gs pos="100000">
                      <a:schemeClr val="tx2"/>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0" name="Picture 19">
            <a:extLst>
              <a:ext uri="{FF2B5EF4-FFF2-40B4-BE49-F238E27FC236}">
                <a16:creationId xmlns:a16="http://schemas.microsoft.com/office/drawing/2014/main" id="{E0042908-6588-4C7A-9615-8D5899E8A9FA}"/>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l="144383" t="-16142" r="-144383" b="22103"/>
          <a:stretch/>
        </p:blipFill>
        <p:spPr>
          <a:xfrm>
            <a:off x="1834747" y="3985791"/>
            <a:ext cx="3075940" cy="2892592"/>
          </a:xfrm>
          <a:prstGeom prst="rect">
            <a:avLst/>
          </a:prstGeom>
        </p:spPr>
      </p:pic>
      <p:pic>
        <p:nvPicPr>
          <p:cNvPr id="36" name="Picture 35" descr="User icon Royalty Free Vector Image - VectorStock">
            <a:extLst>
              <a:ext uri="{FF2B5EF4-FFF2-40B4-BE49-F238E27FC236}">
                <a16:creationId xmlns:a16="http://schemas.microsoft.com/office/drawing/2014/main" id="{3C805A05-DDF6-4BA6-8EDB-D97128A43BFF}"/>
              </a:ext>
            </a:extLst>
          </p:cNvPr>
          <p:cNvPicPr>
            <a:picLocks noChangeAspect="1" noChangeArrowheads="1"/>
          </p:cNvPicPr>
          <p:nvPr userDrawn="1"/>
        </p:nvPicPr>
        <p:blipFill>
          <a:blip r:embed="rId11" cstate="print">
            <a:lum bright="70000" contrast="-70000"/>
            <a:extLst>
              <a:ext uri="{28A0092B-C50C-407E-A947-70E740481C1C}">
                <a14:useLocalDpi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37" name="Picture Placeholder 36">
            <a:extLst>
              <a:ext uri="{FF2B5EF4-FFF2-40B4-BE49-F238E27FC236}">
                <a16:creationId xmlns:a16="http://schemas.microsoft.com/office/drawing/2014/main" id="{C4AACC20-C1A0-45ED-8640-28D84A9F84E1}"/>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val="3570593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mplete Blanck">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D71C1D1-D056-4C60-9F03-E6291617B71F}"/>
              </a:ext>
            </a:extLst>
          </p:cNvPr>
          <p:cNvSpPr txBox="1"/>
          <p:nvPr userDrawn="1"/>
        </p:nvSpPr>
        <p:spPr>
          <a:xfrm>
            <a:off x="375920" y="457200"/>
            <a:ext cx="4185761" cy="523220"/>
          </a:xfrm>
          <a:prstGeom prst="rect">
            <a:avLst/>
          </a:prstGeom>
          <a:noFill/>
        </p:spPr>
        <p:txBody>
          <a:bodyPr wrap="none" rtlCol="0">
            <a:spAutoFit/>
          </a:bodyPr>
          <a:lstStyle/>
          <a:p>
            <a:r>
              <a:rPr lang="en-US" sz="2800" dirty="0">
                <a:solidFill>
                  <a:srgbClr val="FF0000"/>
                </a:solidFill>
              </a:rPr>
              <a:t>How to Crop Circular Photo?</a:t>
            </a:r>
          </a:p>
        </p:txBody>
      </p:sp>
      <p:sp>
        <p:nvSpPr>
          <p:cNvPr id="11" name="Picture Placeholder 10">
            <a:extLst>
              <a:ext uri="{FF2B5EF4-FFF2-40B4-BE49-F238E27FC236}">
                <a16:creationId xmlns:a16="http://schemas.microsoft.com/office/drawing/2014/main" id="{E0451329-7800-417A-9D19-D93464C6306C}"/>
              </a:ext>
            </a:extLst>
          </p:cNvPr>
          <p:cNvSpPr>
            <a:spLocks noGrp="1"/>
          </p:cNvSpPr>
          <p:nvPr>
            <p:ph type="pic" sz="quarter" idx="10"/>
          </p:nvPr>
        </p:nvSpPr>
        <p:spPr>
          <a:xfrm>
            <a:off x="4013200" y="1808163"/>
            <a:ext cx="3890962" cy="3890962"/>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p:spPr>
        <p:txBody>
          <a:bodyPr wrap="square">
            <a:noAutofit/>
          </a:bodyPr>
          <a:lstStyle/>
          <a:p>
            <a:endParaRPr lang="en-US"/>
          </a:p>
        </p:txBody>
      </p:sp>
    </p:spTree>
    <p:extLst>
      <p:ext uri="{BB962C8B-B14F-4D97-AF65-F5344CB8AC3E}">
        <p14:creationId xmlns:p14="http://schemas.microsoft.com/office/powerpoint/2010/main" val="400331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 Teal">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4">
                  <a:lumMod val="50000"/>
                </a:schemeClr>
              </a:gs>
              <a:gs pos="100000">
                <a:srgbClr val="009788"/>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3" name="Freeform 17">
            <a:extLst>
              <a:ext uri="{FF2B5EF4-FFF2-40B4-BE49-F238E27FC236}">
                <a16:creationId xmlns:a16="http://schemas.microsoft.com/office/drawing/2014/main"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4">
                  <a:lumMod val="50000"/>
                </a:schemeClr>
              </a:gs>
              <a:gs pos="100000">
                <a:srgbClr val="009788"/>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4">
                        <a:lumMod val="50000"/>
                      </a:schemeClr>
                    </a:gs>
                    <a:gs pos="100000">
                      <a:srgbClr val="009788"/>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0" name="Picture 19" descr="User icon Royalty Free Vector Image - VectorStock">
            <a:extLst>
              <a:ext uri="{FF2B5EF4-FFF2-40B4-BE49-F238E27FC236}">
                <a16:creationId xmlns:a16="http://schemas.microsoft.com/office/drawing/2014/main" id="{4A8E0F54-DC01-449D-B951-DC7CBAFD9546}"/>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21" name="Picture Placeholder 20">
            <a:extLst>
              <a:ext uri="{FF2B5EF4-FFF2-40B4-BE49-F238E27FC236}">
                <a16:creationId xmlns:a16="http://schemas.microsoft.com/office/drawing/2014/main" id="{65D60AFC-04BC-4FCA-A89D-6FCD04B6DC35}"/>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val="2708880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Cya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2">
                  <a:lumMod val="50000"/>
                </a:schemeClr>
              </a:gs>
              <a:gs pos="100000">
                <a:schemeClr val="accent2"/>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3" name="Freeform 17">
            <a:extLst>
              <a:ext uri="{FF2B5EF4-FFF2-40B4-BE49-F238E27FC236}">
                <a16:creationId xmlns:a16="http://schemas.microsoft.com/office/drawing/2014/main"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2">
                  <a:lumMod val="50000"/>
                </a:schemeClr>
              </a:gs>
              <a:gs pos="100000">
                <a:schemeClr val="accent2"/>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2">
                        <a:lumMod val="50000"/>
                      </a:schemeClr>
                    </a:gs>
                    <a:gs pos="100000">
                      <a:schemeClr val="accent2"/>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30" name="Picture 29" descr="User icon Royalty Free Vector Image - VectorStock">
            <a:extLst>
              <a:ext uri="{FF2B5EF4-FFF2-40B4-BE49-F238E27FC236}">
                <a16:creationId xmlns:a16="http://schemas.microsoft.com/office/drawing/2014/main" id="{5F55812D-505A-4B1A-9EB5-16DCD08F2B82}"/>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34" name="Picture Placeholder 33">
            <a:extLst>
              <a:ext uri="{FF2B5EF4-FFF2-40B4-BE49-F238E27FC236}">
                <a16:creationId xmlns:a16="http://schemas.microsoft.com/office/drawing/2014/main" id="{0974588E-8956-4BF5-BF58-B7E42070A56A}"/>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val="764570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Light Gree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3">
                  <a:lumMod val="50000"/>
                </a:schemeClr>
              </a:gs>
              <a:gs pos="100000">
                <a:schemeClr val="accent3"/>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3" name="Freeform 17">
            <a:extLst>
              <a:ext uri="{FF2B5EF4-FFF2-40B4-BE49-F238E27FC236}">
                <a16:creationId xmlns:a16="http://schemas.microsoft.com/office/drawing/2014/main"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3">
                  <a:lumMod val="50000"/>
                </a:schemeClr>
              </a:gs>
              <a:gs pos="100000">
                <a:schemeClr val="accent3"/>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3">
                        <a:lumMod val="50000"/>
                      </a:schemeClr>
                    </a:gs>
                    <a:gs pos="100000">
                      <a:schemeClr val="accent3"/>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id="{AE6570A8-081D-45CE-A0DD-F78F5EDB0F9B}"/>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id="{0B000B32-CB56-440D-9FAE-7DE703A93A02}"/>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val="785033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Ambe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5">
                  <a:lumMod val="50000"/>
                </a:schemeClr>
              </a:gs>
              <a:gs pos="100000">
                <a:schemeClr val="accent5"/>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3" name="Freeform 17">
            <a:extLst>
              <a:ext uri="{FF2B5EF4-FFF2-40B4-BE49-F238E27FC236}">
                <a16:creationId xmlns:a16="http://schemas.microsoft.com/office/drawing/2014/main"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5">
                  <a:lumMod val="50000"/>
                </a:schemeClr>
              </a:gs>
              <a:gs pos="100000">
                <a:schemeClr val="accent5"/>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5">
                        <a:lumMod val="75000"/>
                      </a:schemeClr>
                    </a:gs>
                    <a:gs pos="100000">
                      <a:schemeClr val="accent5"/>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id="{00C9ED70-1CC8-4EF2-BE10-AAFE24AAC5D7}"/>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id="{7FD1CDD6-829C-4C5B-BFB7-74153A66FF24}"/>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val="615859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Maroo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6">
                  <a:lumMod val="50000"/>
                </a:schemeClr>
              </a:gs>
              <a:gs pos="100000">
                <a:schemeClr val="accent6"/>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3" name="Freeform 17">
            <a:extLst>
              <a:ext uri="{FF2B5EF4-FFF2-40B4-BE49-F238E27FC236}">
                <a16:creationId xmlns:a16="http://schemas.microsoft.com/office/drawing/2014/main"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6">
                  <a:lumMod val="50000"/>
                </a:schemeClr>
              </a:gs>
              <a:gs pos="100000">
                <a:schemeClr val="accent6"/>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6">
                        <a:lumMod val="50000"/>
                      </a:schemeClr>
                    </a:gs>
                    <a:gs pos="100000">
                      <a:schemeClr val="accent6"/>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id="{80BF4AFD-B365-46D4-AAC5-485DFA5A7D42}"/>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id="{2BC70C35-8BA7-4D49-9AF7-DC36FAB8FDA3}"/>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val="2731625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Blue Gray">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273238"/>
              </a:gs>
              <a:gs pos="100000">
                <a:srgbClr val="607D8B"/>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17">
            <a:extLst>
              <a:ext uri="{FF2B5EF4-FFF2-40B4-BE49-F238E27FC236}">
                <a16:creationId xmlns:a16="http://schemas.microsoft.com/office/drawing/2014/main"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273238"/>
              </a:gs>
              <a:gs pos="100000">
                <a:srgbClr val="607D8B"/>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273238"/>
                    </a:gs>
                    <a:gs pos="100000">
                      <a:srgbClr val="607D8B"/>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id="{AEB45C91-0DA6-4973-9AEA-FF1388508ACC}"/>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id="{F70CF6D9-DDB4-41AA-BB82-F8ED04AD8BC1}"/>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val="3751881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Brow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3E2622"/>
              </a:gs>
              <a:gs pos="100000">
                <a:srgbClr val="795547"/>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17">
            <a:extLst>
              <a:ext uri="{FF2B5EF4-FFF2-40B4-BE49-F238E27FC236}">
                <a16:creationId xmlns:a16="http://schemas.microsoft.com/office/drawing/2014/main"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3E2622"/>
              </a:gs>
              <a:gs pos="100000">
                <a:srgbClr val="795547"/>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3E2622"/>
                    </a:gs>
                    <a:gs pos="100000">
                      <a:srgbClr val="795547"/>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id="{7E386D9D-B92A-4F40-9089-A1FD00CD3874}"/>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id="{DA295F85-D43D-42E5-9539-A471116A43B0}"/>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val="180652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Deep Pupl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301B92"/>
              </a:gs>
              <a:gs pos="100000">
                <a:srgbClr val="673BB7"/>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17">
            <a:extLst>
              <a:ext uri="{FF2B5EF4-FFF2-40B4-BE49-F238E27FC236}">
                <a16:creationId xmlns:a16="http://schemas.microsoft.com/office/drawing/2014/main"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301B92"/>
              </a:gs>
              <a:gs pos="100000">
                <a:srgbClr val="673BB7"/>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301B92"/>
                    </a:gs>
                    <a:gs pos="100000">
                      <a:srgbClr val="673BB7"/>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id="{BE300026-40E8-4FB1-998A-9CEB5F7A1B84}"/>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id="{DB3B5E9B-B4F0-4E85-954A-F7CC04BBF24C}"/>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val="4012280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0E47A1"/>
              </a:gs>
              <a:gs pos="100000">
                <a:srgbClr val="03A9F5"/>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17">
            <a:extLst>
              <a:ext uri="{FF2B5EF4-FFF2-40B4-BE49-F238E27FC236}">
                <a16:creationId xmlns:a16="http://schemas.microsoft.com/office/drawing/2014/main"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0E47A1"/>
              </a:gs>
              <a:gs pos="100000">
                <a:srgbClr val="03A9F5"/>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0E47A1"/>
                    </a:gs>
                    <a:gs pos="100000">
                      <a:srgbClr val="03A9F5"/>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id="{C3A13D11-EC6C-4E81-AD83-7AC73D273FD4}"/>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id="{85035EF3-F5FB-41C2-A0BE-B3AEF7556ABD}"/>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val="2532807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Logo on T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967F7A9-F404-4412-B868-8EB67A41E2A4}"/>
              </a:ext>
            </a:extLst>
          </p:cNvPr>
          <p:cNvGrpSpPr/>
          <p:nvPr userDrawn="1"/>
        </p:nvGrpSpPr>
        <p:grpSpPr>
          <a:xfrm>
            <a:off x="9576895" y="861192"/>
            <a:ext cx="2554143" cy="587454"/>
            <a:chOff x="131177" y="5775962"/>
            <a:chExt cx="2530239" cy="581956"/>
          </a:xfrm>
        </p:grpSpPr>
        <p:pic>
          <p:nvPicPr>
            <p:cNvPr id="16" name="Picture 15">
              <a:extLst>
                <a:ext uri="{FF2B5EF4-FFF2-40B4-BE49-F238E27FC236}">
                  <a16:creationId xmlns:a16="http://schemas.microsoft.com/office/drawing/2014/main" id="{23F8D339-A0AA-4150-B7E8-C84E7F2AB7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177" y="5775962"/>
              <a:ext cx="2530238" cy="581955"/>
            </a:xfrm>
            <a:prstGeom prst="rect">
              <a:avLst/>
            </a:prstGeom>
          </p:spPr>
        </p:pic>
        <p:sp>
          <p:nvSpPr>
            <p:cNvPr id="5" name="Rectangle 4">
              <a:extLst>
                <a:ext uri="{FF2B5EF4-FFF2-40B4-BE49-F238E27FC236}">
                  <a16:creationId xmlns:a16="http://schemas.microsoft.com/office/drawing/2014/main" id="{6112BAB0-1CB8-413D-970D-4F482F1A0EDB}"/>
                </a:ext>
              </a:extLst>
            </p:cNvPr>
            <p:cNvSpPr/>
            <p:nvPr userDrawn="1"/>
          </p:nvSpPr>
          <p:spPr>
            <a:xfrm>
              <a:off x="131178" y="5775962"/>
              <a:ext cx="2530238" cy="58195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Rounded Corners 16">
            <a:extLst>
              <a:ext uri="{FF2B5EF4-FFF2-40B4-BE49-F238E27FC236}">
                <a16:creationId xmlns:a16="http://schemas.microsoft.com/office/drawing/2014/main"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1">
            <a:extLst>
              <a:ext uri="{FF2B5EF4-FFF2-40B4-BE49-F238E27FC236}">
                <a16:creationId xmlns:a16="http://schemas.microsoft.com/office/drawing/2014/main" id="{CA463A36-7025-4394-9467-8A3EC3425B00}"/>
              </a:ext>
            </a:extLst>
          </p:cNvPr>
          <p:cNvSpPr txBox="1">
            <a:spLocks/>
          </p:cNvSpPr>
          <p:nvPr userDrawn="1"/>
        </p:nvSpPr>
        <p:spPr>
          <a:xfrm>
            <a:off x="838200" y="6604000"/>
            <a:ext cx="2743200" cy="25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Prof. Kalpesh H </a:t>
            </a:r>
            <a:r>
              <a:rPr lang="en-US" dirty="0" err="1">
                <a:solidFill>
                  <a:schemeClr val="tx1">
                    <a:lumMod val="90000"/>
                    <a:lumOff val="10000"/>
                  </a:schemeClr>
                </a:solidFill>
                <a:latin typeface="Roboto Condensed Light" panose="02000000000000000000" pitchFamily="2" charset="0"/>
                <a:ea typeface="Roboto Condensed Light" panose="02000000000000000000" pitchFamily="2" charset="0"/>
              </a:rPr>
              <a:t>Surati</a:t>
            </a:r>
            <a:endParaRPr lang="en-US" dirty="0">
              <a:solidFill>
                <a:schemeClr val="tx1">
                  <a:lumMod val="90000"/>
                  <a:lumOff val="10000"/>
                </a:schemeClr>
              </a:solidFill>
              <a:latin typeface="Roboto Condensed Light" panose="02000000000000000000" pitchFamily="2" charset="0"/>
              <a:ea typeface="Roboto Condensed Light" panose="02000000000000000000" pitchFamily="2" charset="0"/>
            </a:endParaRPr>
          </a:p>
        </p:txBody>
      </p:sp>
      <p:sp>
        <p:nvSpPr>
          <p:cNvPr id="22" name="Footer Placeholder 2">
            <a:extLst>
              <a:ext uri="{FF2B5EF4-FFF2-40B4-BE49-F238E27FC236}">
                <a16:creationId xmlns:a16="http://schemas.microsoft.com/office/drawing/2014/main" id="{BF2BE79E-EA17-4AB9-8CB5-714A52A6B2F5}"/>
              </a:ext>
            </a:extLst>
          </p:cNvPr>
          <p:cNvSpPr txBox="1">
            <a:spLocks/>
          </p:cNvSpPr>
          <p:nvPr userDrawn="1"/>
        </p:nvSpPr>
        <p:spPr>
          <a:xfrm>
            <a:off x="4038600" y="6604000"/>
            <a:ext cx="4571998" cy="2540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#3150714 (CS)   </a:t>
            </a:r>
            <a:r>
              <a:rPr lang="en-US" dirty="0">
                <a:solidFill>
                  <a:schemeClr val="tx1">
                    <a:lumMod val="90000"/>
                    <a:lumOff val="10000"/>
                  </a:schemeClr>
                </a:solidFill>
                <a:latin typeface="Wingdings" panose="05000000000000000000" pitchFamily="2" charset="2"/>
                <a:ea typeface="Roboto Condensed Light" panose="02000000000000000000" pitchFamily="2" charset="0"/>
              </a:rPr>
              <a:t></a:t>
            </a:r>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   </a:t>
            </a:r>
            <a:r>
              <a:rPr lang="fr-FR" dirty="0">
                <a:solidFill>
                  <a:schemeClr val="tx1">
                    <a:lumMod val="90000"/>
                    <a:lumOff val="10000"/>
                  </a:schemeClr>
                </a:solidFill>
                <a:latin typeface="Roboto Condensed Light" panose="02000000000000000000" pitchFamily="2" charset="0"/>
                <a:ea typeface="Roboto Condensed Light" panose="02000000000000000000" pitchFamily="2" charset="0"/>
              </a:rPr>
              <a:t>Unit 5 – </a:t>
            </a:r>
            <a:r>
              <a:rPr lang="en-US" sz="1200" dirty="0"/>
              <a:t>Attacks and Techniques used in Cyber Crime</a:t>
            </a:r>
            <a:endParaRPr lang="en-US" dirty="0">
              <a:solidFill>
                <a:schemeClr val="tx1">
                  <a:lumMod val="90000"/>
                  <a:lumOff val="10000"/>
                </a:schemeClr>
              </a:solidFill>
              <a:latin typeface="Roboto Condensed Light" panose="02000000000000000000" pitchFamily="2" charset="0"/>
              <a:ea typeface="Roboto Condensed Light" panose="02000000000000000000" pitchFamily="2" charset="0"/>
            </a:endParaRPr>
          </a:p>
        </p:txBody>
      </p:sp>
      <p:sp>
        <p:nvSpPr>
          <p:cNvPr id="23" name="Slide Number Placeholder 3">
            <a:extLst>
              <a:ext uri="{FF2B5EF4-FFF2-40B4-BE49-F238E27FC236}">
                <a16:creationId xmlns:a16="http://schemas.microsoft.com/office/drawing/2014/main" id="{FE084249-8DB7-4B0A-AA7A-A1A407FC0773}"/>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F2434F-F1F1-4B15-80AA-A2C3BF057F48}" type="slidenum">
              <a:rPr lang="en-US" b="1" smtClean="0">
                <a:solidFill>
                  <a:schemeClr val="tx1">
                    <a:lumMod val="90000"/>
                    <a:lumOff val="10000"/>
                  </a:schemeClr>
                </a:solidFill>
                <a:latin typeface="+mn-lt"/>
              </a:rPr>
              <a:pPr/>
              <a:t>‹#›</a:t>
            </a:fld>
            <a:endParaRPr lang="en-US" b="1" dirty="0">
              <a:solidFill>
                <a:schemeClr val="tx1">
                  <a:lumMod val="90000"/>
                  <a:lumOff val="10000"/>
                </a:schemeClr>
              </a:solidFill>
              <a:latin typeface="+mn-lt"/>
            </a:endParaRPr>
          </a:p>
        </p:txBody>
      </p:sp>
      <p:pic>
        <p:nvPicPr>
          <p:cNvPr id="18" name="Shape 56">
            <a:extLst>
              <a:ext uri="{FF2B5EF4-FFF2-40B4-BE49-F238E27FC236}">
                <a16:creationId xmlns:a16="http://schemas.microsoft.com/office/drawing/2014/main" id="{ACB01872-4321-4181-A609-1C503C074C10}"/>
              </a:ext>
            </a:extLst>
          </p:cNvPr>
          <p:cNvPicPr preferRelativeResize="0"/>
          <p:nvPr userDrawn="1"/>
        </p:nvPicPr>
        <p:blipFill rotWithShape="1">
          <a:blip r:embed="rId3">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id="{DC6F4971-704E-42EF-A852-52D75741FB7C}"/>
              </a:ext>
            </a:extLst>
          </p:cNvPr>
          <p:cNvSpPr>
            <a:spLocks noGrp="1"/>
          </p:cNvSpPr>
          <p:nvPr>
            <p:ph idx="1"/>
          </p:nvPr>
        </p:nvSpPr>
        <p:spPr>
          <a:xfrm>
            <a:off x="131180" y="863444"/>
            <a:ext cx="11929641" cy="5590565"/>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6BF578-C91A-4942-95D5-11408C3CCACF}"/>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633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 Re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B71B1C"/>
              </a:gs>
              <a:gs pos="100000">
                <a:srgbClr val="ED524F"/>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17">
            <a:extLst>
              <a:ext uri="{FF2B5EF4-FFF2-40B4-BE49-F238E27FC236}">
                <a16:creationId xmlns:a16="http://schemas.microsoft.com/office/drawing/2014/main"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B71B1C"/>
              </a:gs>
              <a:gs pos="100000">
                <a:srgbClr val="ED524F"/>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B71B1C"/>
                    </a:gs>
                    <a:gs pos="100000">
                      <a:srgbClr val="ED524F"/>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31" name="Picture 30">
            <a:extLst>
              <a:ext uri="{FF2B5EF4-FFF2-40B4-BE49-F238E27FC236}">
                <a16:creationId xmlns:a16="http://schemas.microsoft.com/office/drawing/2014/main" id="{77B7B864-C091-4493-B14B-F5B61B586EED}"/>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l="24746" t="7575" r="25761" b="18186"/>
          <a:stretch>
            <a:fillRect/>
          </a:stretch>
        </p:blipFill>
        <p:spPr>
          <a:xfrm>
            <a:off x="356499" y="5214354"/>
            <a:ext cx="1354234" cy="1354234"/>
          </a:xfrm>
          <a:custGeom>
            <a:avLst/>
            <a:gdLst>
              <a:gd name="connsiteX0" fmla="*/ 2286000 w 4572000"/>
              <a:gd name="connsiteY0" fmla="*/ 0 h 4572000"/>
              <a:gd name="connsiteX1" fmla="*/ 4572000 w 4572000"/>
              <a:gd name="connsiteY1" fmla="*/ 2286000 h 4572000"/>
              <a:gd name="connsiteX2" fmla="*/ 2286000 w 4572000"/>
              <a:gd name="connsiteY2" fmla="*/ 4572000 h 4572000"/>
              <a:gd name="connsiteX3" fmla="*/ 0 w 4572000"/>
              <a:gd name="connsiteY3" fmla="*/ 2286000 h 4572000"/>
              <a:gd name="connsiteX4" fmla="*/ 2286000 w 4572000"/>
              <a:gd name="connsiteY4" fmla="*/ 0 h 45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4572000">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noFill/>
          <a:ln w="6350">
            <a:solidFill>
              <a:schemeClr val="bg1">
                <a:lumMod val="65000"/>
              </a:schemeClr>
            </a:solidFill>
          </a:ln>
          <a:effectLst/>
        </p:spPr>
      </p:pic>
      <p:pic>
        <p:nvPicPr>
          <p:cNvPr id="21" name="Picture 20" descr="User icon Royalty Free Vector Image - VectorStock">
            <a:extLst>
              <a:ext uri="{FF2B5EF4-FFF2-40B4-BE49-F238E27FC236}">
                <a16:creationId xmlns:a16="http://schemas.microsoft.com/office/drawing/2014/main" id="{177B86E9-222D-4757-BE64-59540DB794E6}"/>
              </a:ext>
            </a:extLst>
          </p:cNvPr>
          <p:cNvPicPr>
            <a:picLocks noChangeAspect="1" noChangeArrowheads="1"/>
          </p:cNvPicPr>
          <p:nvPr userDrawn="1"/>
        </p:nvPicPr>
        <p:blipFill>
          <a:blip r:embed="rId11" cstate="print">
            <a:lum bright="70000" contrast="-70000"/>
            <a:extLst>
              <a:ext uri="{28A0092B-C50C-407E-A947-70E740481C1C}">
                <a14:useLocalDpi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id="{8ABCD18B-D4E0-41E4-8162-7E83CB11DAE0}"/>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val="3765131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 Pink">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890E4F"/>
              </a:gs>
              <a:gs pos="100000">
                <a:srgbClr val="D81A60"/>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17">
            <a:extLst>
              <a:ext uri="{FF2B5EF4-FFF2-40B4-BE49-F238E27FC236}">
                <a16:creationId xmlns:a16="http://schemas.microsoft.com/office/drawing/2014/main"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890E4F"/>
              </a:gs>
              <a:gs pos="100000">
                <a:srgbClr val="D81A60"/>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890E4F"/>
                    </a:gs>
                    <a:gs pos="100000">
                      <a:srgbClr val="D81A60"/>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id="{A2F1AAAC-C051-4A31-837B-4A9977722A44}"/>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id="{ADF34BDA-AFB4-4120-81EF-C0AB56D388CB}"/>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val="1170502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 Maroo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0">
                <a:srgbClr val="1D3064"/>
              </a:gs>
              <a:gs pos="50000">
                <a:srgbClr val="1D3064"/>
              </a:gs>
              <a:gs pos="100000">
                <a:schemeClr val="tx2"/>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08334" y="4602222"/>
            <a:ext cx="3383666" cy="2255777"/>
          </a:xfrm>
          <a:prstGeom prst="rect">
            <a:avLst/>
          </a:prstGeom>
        </p:spPr>
      </p:pic>
      <p:cxnSp>
        <p:nvCxnSpPr>
          <p:cNvPr id="45" name="Straight Connector 44">
            <a:extLst>
              <a:ext uri="{FF2B5EF4-FFF2-40B4-BE49-F238E27FC236}">
                <a16:creationId xmlns:a16="http://schemas.microsoft.com/office/drawing/2014/main"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9812EDA6-C656-492A-A9CA-44B03C63913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id="{627AEF91-6492-4B0C-A844-2296473B58D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err="1"/>
              <a:t>maulik.trivedi@darshan.ac.in</a:t>
            </a:r>
            <a:endParaRPr lang="en-US" dirty="0"/>
          </a:p>
        </p:txBody>
      </p:sp>
      <p:sp>
        <p:nvSpPr>
          <p:cNvPr id="29" name="Text Placeholder 2">
            <a:extLst>
              <a:ext uri="{FF2B5EF4-FFF2-40B4-BE49-F238E27FC236}">
                <a16:creationId xmlns:a16="http://schemas.microsoft.com/office/drawing/2014/main"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+91-9998265805</a:t>
            </a:r>
          </a:p>
        </p:txBody>
      </p:sp>
      <p:sp>
        <p:nvSpPr>
          <p:cNvPr id="40" name="Text Placeholder 2">
            <a:extLst>
              <a:ext uri="{FF2B5EF4-FFF2-40B4-BE49-F238E27FC236}">
                <a16:creationId xmlns:a16="http://schemas.microsoft.com/office/drawing/2014/main"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Computer Engineering</a:t>
            </a:r>
          </a:p>
        </p:txBody>
      </p:sp>
      <p:sp>
        <p:nvSpPr>
          <p:cNvPr id="53" name="Text Placeholder 2">
            <a:extLst>
              <a:ext uri="{FF2B5EF4-FFF2-40B4-BE49-F238E27FC236}">
                <a16:creationId xmlns:a16="http://schemas.microsoft.com/office/drawing/2014/main"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0">
                      <a:srgbClr val="1D3064"/>
                    </a:gs>
                    <a:gs pos="100000">
                      <a:schemeClr val="tx2"/>
                    </a:gs>
                  </a:gsLst>
                  <a:lin ang="0" scaled="1"/>
                  <a:tileRect/>
                </a:gradFill>
                <a:effectLst/>
                <a:latin typeface="+mn-lt"/>
                <a:ea typeface="+mn-ea"/>
                <a:cs typeface="+mn-cs"/>
              </a:defRPr>
            </a:lvl1pPr>
          </a:lstStyle>
          <a:p>
            <a:pPr marL="0" lvl="0" indent="0" algn="l" defTabSz="914400" rtl="0" eaLnBrk="1" latinLnBrk="0" hangingPunct="1">
              <a:lnSpc>
                <a:spcPct val="90000"/>
              </a:lnSpc>
              <a:spcBef>
                <a:spcPct val="0"/>
              </a:spcBef>
              <a:buFont typeface="Arial" panose="020B0604020202020204" pitchFamily="34" charset="0"/>
              <a:buNone/>
            </a:pPr>
            <a:r>
              <a:rPr lang="en-US" dirty="0"/>
              <a:t>Prof. Maulik D Trivedi</a:t>
            </a:r>
          </a:p>
        </p:txBody>
      </p:sp>
      <p:pic>
        <p:nvPicPr>
          <p:cNvPr id="54" name="Picture 53">
            <a:extLst>
              <a:ext uri="{FF2B5EF4-FFF2-40B4-BE49-F238E27FC236}">
                <a16:creationId xmlns:a16="http://schemas.microsoft.com/office/drawing/2014/main" id="{1917B14A-5130-41DB-8F00-6C6611C994D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id="{34C1356C-E4AA-4B27-A93C-BE84F5D9C601}"/>
              </a:ext>
            </a:extLst>
          </p:cNvPr>
          <p:cNvPicPr>
            <a:picLocks noChangeAspect="1"/>
          </p:cNvPicPr>
          <p:nvPr userDrawn="1"/>
        </p:nvPicPr>
        <p:blipFill rotWithShape="1">
          <a:blip r:embed="rId7" cstate="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Cyber Security (CS)</a:t>
            </a:r>
          </a:p>
          <a:p>
            <a:pPr lvl="0"/>
            <a:r>
              <a:rPr lang="en-US" dirty="0"/>
              <a:t>GTU - 3150714</a:t>
            </a:r>
          </a:p>
        </p:txBody>
      </p:sp>
      <p:pic>
        <p:nvPicPr>
          <p:cNvPr id="21" name="Picture 20" descr="User icon Royalty Free Vector Image - VectorStock">
            <a:extLst>
              <a:ext uri="{FF2B5EF4-FFF2-40B4-BE49-F238E27FC236}">
                <a16:creationId xmlns:a16="http://schemas.microsoft.com/office/drawing/2014/main" id="{80BF4AFD-B365-46D4-AAC5-485DFA5A7D42}"/>
              </a:ext>
            </a:extLst>
          </p:cNvPr>
          <p:cNvPicPr>
            <a:picLocks noChangeAspect="1" noChangeArrowheads="1"/>
          </p:cNvPicPr>
          <p:nvPr userDrawn="1"/>
        </p:nvPicPr>
        <p:blipFill>
          <a:blip r:embed="rId9" cstate="print">
            <a:lum bright="70000" contrast="-70000"/>
            <a:extLst>
              <a:ext uri="{28A0092B-C50C-407E-A947-70E740481C1C}">
                <a14:useLocalDpi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id="{2BC70C35-8BA7-4D49-9AF7-DC36FAB8FDA3}"/>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dirty="0"/>
          </a:p>
        </p:txBody>
      </p:sp>
      <p:sp>
        <p:nvSpPr>
          <p:cNvPr id="38" name="Hexagon 37"/>
          <p:cNvSpPr/>
          <p:nvPr userDrawn="1"/>
        </p:nvSpPr>
        <p:spPr>
          <a:xfrm rot="5400000">
            <a:off x="4309292" y="1717040"/>
            <a:ext cx="3461658" cy="2984188"/>
          </a:xfrm>
          <a:prstGeom prst="hexagon">
            <a:avLst/>
          </a:prstGeom>
          <a:solidFill>
            <a:schemeClr val="bg1">
              <a:lumMod val="95000"/>
            </a:schemeClr>
          </a:solidFill>
          <a:ln w="57150">
            <a:solidFill>
              <a:srgbClr val="152B62"/>
            </a:solidFill>
            <a:prstDash val="lgDash"/>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9" name="TextBox 38"/>
          <p:cNvSpPr txBox="1"/>
          <p:nvPr userDrawn="1"/>
        </p:nvSpPr>
        <p:spPr>
          <a:xfrm>
            <a:off x="5014038" y="2239638"/>
            <a:ext cx="2052165" cy="1938992"/>
          </a:xfrm>
          <a:prstGeom prst="rect">
            <a:avLst/>
          </a:prstGeom>
          <a:noFill/>
        </p:spPr>
        <p:txBody>
          <a:bodyPr wrap="none" rtlCol="0">
            <a:spAutoFit/>
          </a:bodyPr>
          <a:lstStyle/>
          <a:p>
            <a:pPr algn="ctr"/>
            <a:r>
              <a:rPr lang="en-US" sz="6000" b="1" i="1" dirty="0"/>
              <a:t>Thank</a:t>
            </a:r>
          </a:p>
          <a:p>
            <a:pPr algn="ctr"/>
            <a:r>
              <a:rPr lang="en-US" sz="6000" b="1" i="1" dirty="0"/>
              <a:t>You</a:t>
            </a:r>
          </a:p>
        </p:txBody>
      </p:sp>
      <p:sp>
        <p:nvSpPr>
          <p:cNvPr id="41" name="Rectangle 40"/>
          <p:cNvSpPr/>
          <p:nvPr userDrawn="1"/>
        </p:nvSpPr>
        <p:spPr>
          <a:xfrm>
            <a:off x="7678346" y="2221532"/>
            <a:ext cx="4513654" cy="1951692"/>
          </a:xfrm>
          <a:prstGeom prst="rect">
            <a:avLst/>
          </a:prstGeom>
          <a:gradFill flip="none" rotWithShape="1">
            <a:gsLst>
              <a:gs pos="0">
                <a:srgbClr val="1D3064"/>
              </a:gs>
              <a:gs pos="50000">
                <a:srgbClr val="1D3064"/>
              </a:gs>
              <a:gs pos="100000">
                <a:schemeClr val="tx2"/>
              </a:gs>
            </a:gsLst>
            <a:lin ang="10800000" scaled="1"/>
            <a:tileRect/>
          </a:gradFill>
          <a:ln>
            <a:noFill/>
          </a:ln>
        </p:spPr>
        <p:txBody>
          <a:bodyPr vert="horz" wrap="square" lIns="91440" tIns="45720" rIns="91440" bIns="45720" numCol="1" anchor="t" anchorCtr="0" compatLnSpc="1">
            <a:prstTxWarp prst="textNoShape">
              <a:avLst/>
            </a:prstTxWarp>
          </a:bodyPr>
          <a:lstStyle/>
          <a:p>
            <a:pPr lvl="0"/>
            <a:endParaRPr lang="en-US">
              <a:gradFill>
                <a:gsLst>
                  <a:gs pos="10000">
                    <a:schemeClr val="accent6">
                      <a:lumMod val="50000"/>
                    </a:schemeClr>
                  </a:gs>
                  <a:gs pos="100000">
                    <a:schemeClr val="accent6"/>
                  </a:gs>
                </a:gsLst>
                <a:lin ang="0" scaled="1"/>
              </a:gradFill>
            </a:endParaRPr>
          </a:p>
        </p:txBody>
      </p:sp>
      <p:sp>
        <p:nvSpPr>
          <p:cNvPr id="42" name="Rectangle 41"/>
          <p:cNvSpPr/>
          <p:nvPr userDrawn="1"/>
        </p:nvSpPr>
        <p:spPr>
          <a:xfrm>
            <a:off x="0" y="2221532"/>
            <a:ext cx="4402106" cy="1951692"/>
          </a:xfrm>
          <a:prstGeom prst="rect">
            <a:avLst/>
          </a:prstGeom>
          <a:gradFill flip="none" rotWithShape="1">
            <a:gsLst>
              <a:gs pos="0">
                <a:srgbClr val="1D3064"/>
              </a:gs>
              <a:gs pos="50000">
                <a:srgbClr val="1D3064"/>
              </a:gs>
              <a:gs pos="100000">
                <a:schemeClr val="tx2"/>
              </a:gs>
            </a:gsLst>
            <a:lin ang="0" scaled="1"/>
            <a:tileRect/>
          </a:gradFill>
          <a:ln>
            <a:noFill/>
          </a:ln>
        </p:spPr>
        <p:txBody>
          <a:bodyPr vert="horz" wrap="square" lIns="91440" tIns="45720" rIns="91440" bIns="45720" numCol="1" anchor="t" anchorCtr="0" compatLnSpc="1">
            <a:prstTxWarp prst="textNoShape">
              <a:avLst/>
            </a:prstTxWarp>
          </a:bodyPr>
          <a:lstStyle/>
          <a:p>
            <a:pPr lvl="0"/>
            <a:endParaRPr lang="en-US">
              <a:gradFill>
                <a:gsLst>
                  <a:gs pos="10000">
                    <a:schemeClr val="accent6">
                      <a:lumMod val="50000"/>
                    </a:schemeClr>
                  </a:gs>
                  <a:gs pos="100000">
                    <a:schemeClr val="accent6"/>
                  </a:gs>
                </a:gsLst>
                <a:lin ang="0" scaled="1"/>
              </a:gradFill>
            </a:endParaRPr>
          </a:p>
        </p:txBody>
      </p:sp>
      <p:sp>
        <p:nvSpPr>
          <p:cNvPr id="31" name="Freeform 17">
            <a:extLst>
              <a:ext uri="{FF2B5EF4-FFF2-40B4-BE49-F238E27FC236}">
                <a16:creationId xmlns:a16="http://schemas.microsoft.com/office/drawing/2014/main" id="{2B62BACD-3986-B84C-892B-C3344154A208}"/>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0">
                <a:srgbClr val="1D3064"/>
              </a:gs>
              <a:gs pos="50000">
                <a:srgbClr val="1D3064"/>
              </a:gs>
              <a:gs pos="100000">
                <a:schemeClr val="tx2"/>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527363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Logo on B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967F7A9-F404-4412-B868-8EB67A41E2A4}"/>
              </a:ext>
            </a:extLst>
          </p:cNvPr>
          <p:cNvGrpSpPr/>
          <p:nvPr userDrawn="1"/>
        </p:nvGrpSpPr>
        <p:grpSpPr>
          <a:xfrm>
            <a:off x="9576895" y="5890392"/>
            <a:ext cx="2554143" cy="587454"/>
            <a:chOff x="131177" y="5775962"/>
            <a:chExt cx="2530239" cy="581956"/>
          </a:xfrm>
        </p:grpSpPr>
        <p:pic>
          <p:nvPicPr>
            <p:cNvPr id="16" name="Picture 15">
              <a:extLst>
                <a:ext uri="{FF2B5EF4-FFF2-40B4-BE49-F238E27FC236}">
                  <a16:creationId xmlns:a16="http://schemas.microsoft.com/office/drawing/2014/main" id="{23F8D339-A0AA-4150-B7E8-C84E7F2AB7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177" y="5775962"/>
              <a:ext cx="2530238" cy="581955"/>
            </a:xfrm>
            <a:prstGeom prst="rect">
              <a:avLst/>
            </a:prstGeom>
          </p:spPr>
        </p:pic>
        <p:sp>
          <p:nvSpPr>
            <p:cNvPr id="5" name="Rectangle 4">
              <a:extLst>
                <a:ext uri="{FF2B5EF4-FFF2-40B4-BE49-F238E27FC236}">
                  <a16:creationId xmlns:a16="http://schemas.microsoft.com/office/drawing/2014/main" id="{6112BAB0-1CB8-413D-970D-4F482F1A0EDB}"/>
                </a:ext>
              </a:extLst>
            </p:cNvPr>
            <p:cNvSpPr/>
            <p:nvPr userDrawn="1"/>
          </p:nvSpPr>
          <p:spPr>
            <a:xfrm>
              <a:off x="131178" y="5775962"/>
              <a:ext cx="2530238" cy="58195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Rounded Corners 16">
            <a:extLst>
              <a:ext uri="{FF2B5EF4-FFF2-40B4-BE49-F238E27FC236}">
                <a16:creationId xmlns:a16="http://schemas.microsoft.com/office/drawing/2014/main"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1">
            <a:extLst>
              <a:ext uri="{FF2B5EF4-FFF2-40B4-BE49-F238E27FC236}">
                <a16:creationId xmlns:a16="http://schemas.microsoft.com/office/drawing/2014/main" id="{CA463A36-7025-4394-9467-8A3EC3425B00}"/>
              </a:ext>
            </a:extLst>
          </p:cNvPr>
          <p:cNvSpPr txBox="1">
            <a:spLocks/>
          </p:cNvSpPr>
          <p:nvPr userDrawn="1"/>
        </p:nvSpPr>
        <p:spPr>
          <a:xfrm>
            <a:off x="838200" y="6604000"/>
            <a:ext cx="2743200" cy="25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Prof. Maulik D Trivedi</a:t>
            </a:r>
          </a:p>
        </p:txBody>
      </p:sp>
      <p:sp>
        <p:nvSpPr>
          <p:cNvPr id="22" name="Footer Placeholder 2">
            <a:extLst>
              <a:ext uri="{FF2B5EF4-FFF2-40B4-BE49-F238E27FC236}">
                <a16:creationId xmlns:a16="http://schemas.microsoft.com/office/drawing/2014/main" id="{BF2BE79E-EA17-4AB9-8CB5-714A52A6B2F5}"/>
              </a:ext>
            </a:extLst>
          </p:cNvPr>
          <p:cNvSpPr txBox="1">
            <a:spLocks/>
          </p:cNvSpPr>
          <p:nvPr userDrawn="1"/>
        </p:nvSpPr>
        <p:spPr>
          <a:xfrm>
            <a:off x="4038600" y="6604000"/>
            <a:ext cx="4571998" cy="2540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#3150714 (CS)   </a:t>
            </a:r>
            <a:r>
              <a:rPr lang="en-US" dirty="0">
                <a:solidFill>
                  <a:schemeClr val="tx1">
                    <a:lumMod val="90000"/>
                    <a:lumOff val="10000"/>
                  </a:schemeClr>
                </a:solidFill>
                <a:latin typeface="Wingdings" panose="05000000000000000000" pitchFamily="2" charset="2"/>
                <a:ea typeface="Roboto Condensed Light" panose="02000000000000000000" pitchFamily="2" charset="0"/>
              </a:rPr>
              <a:t></a:t>
            </a:r>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   </a:t>
            </a:r>
            <a:r>
              <a:rPr lang="fr-FR" dirty="0">
                <a:solidFill>
                  <a:schemeClr val="tx1">
                    <a:lumMod val="90000"/>
                    <a:lumOff val="10000"/>
                  </a:schemeClr>
                </a:solidFill>
                <a:latin typeface="Roboto Condensed Light" panose="02000000000000000000" pitchFamily="2" charset="0"/>
                <a:ea typeface="Roboto Condensed Light" panose="02000000000000000000" pitchFamily="2" charset="0"/>
              </a:rPr>
              <a:t>Unit 1 – </a:t>
            </a:r>
            <a:r>
              <a:rPr lang="en-US" sz="1200" dirty="0">
                <a:solidFill>
                  <a:schemeClr val="tx1">
                    <a:lumMod val="90000"/>
                    <a:lumOff val="10000"/>
                  </a:schemeClr>
                </a:solidFill>
                <a:latin typeface="Roboto Condensed Light" panose="02000000000000000000" pitchFamily="2" charset="0"/>
                <a:ea typeface="Roboto Condensed Light" panose="02000000000000000000" pitchFamily="2" charset="0"/>
              </a:rPr>
              <a:t>Overview of System Vulnerability</a:t>
            </a:r>
            <a:endParaRPr lang="en-US" dirty="0">
              <a:solidFill>
                <a:schemeClr val="tx1">
                  <a:lumMod val="90000"/>
                  <a:lumOff val="10000"/>
                </a:schemeClr>
              </a:solidFill>
              <a:latin typeface="Roboto Condensed Light" panose="02000000000000000000" pitchFamily="2" charset="0"/>
              <a:ea typeface="Roboto Condensed Light" panose="02000000000000000000" pitchFamily="2" charset="0"/>
            </a:endParaRPr>
          </a:p>
        </p:txBody>
      </p:sp>
      <p:sp>
        <p:nvSpPr>
          <p:cNvPr id="23" name="Slide Number Placeholder 3">
            <a:extLst>
              <a:ext uri="{FF2B5EF4-FFF2-40B4-BE49-F238E27FC236}">
                <a16:creationId xmlns:a16="http://schemas.microsoft.com/office/drawing/2014/main" id="{FE084249-8DB7-4B0A-AA7A-A1A407FC0773}"/>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F2434F-F1F1-4B15-80AA-A2C3BF057F48}" type="slidenum">
              <a:rPr lang="en-US" b="1" smtClean="0">
                <a:solidFill>
                  <a:schemeClr val="tx1">
                    <a:lumMod val="90000"/>
                    <a:lumOff val="10000"/>
                  </a:schemeClr>
                </a:solidFill>
                <a:latin typeface="+mn-lt"/>
              </a:rPr>
              <a:pPr/>
              <a:t>‹#›</a:t>
            </a:fld>
            <a:endParaRPr lang="en-US" b="1" dirty="0">
              <a:solidFill>
                <a:schemeClr val="tx1">
                  <a:lumMod val="90000"/>
                  <a:lumOff val="10000"/>
                </a:schemeClr>
              </a:solidFill>
              <a:latin typeface="+mn-lt"/>
            </a:endParaRPr>
          </a:p>
        </p:txBody>
      </p:sp>
      <p:pic>
        <p:nvPicPr>
          <p:cNvPr id="18" name="Shape 56">
            <a:extLst>
              <a:ext uri="{FF2B5EF4-FFF2-40B4-BE49-F238E27FC236}">
                <a16:creationId xmlns:a16="http://schemas.microsoft.com/office/drawing/2014/main" id="{ACB01872-4321-4181-A609-1C503C074C10}"/>
              </a:ext>
            </a:extLst>
          </p:cNvPr>
          <p:cNvPicPr preferRelativeResize="0"/>
          <p:nvPr userDrawn="1"/>
        </p:nvPicPr>
        <p:blipFill rotWithShape="1">
          <a:blip r:embed="rId3">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id="{DC6F4971-704E-42EF-A852-52D75741FB7C}"/>
              </a:ext>
            </a:extLst>
          </p:cNvPr>
          <p:cNvSpPr>
            <a:spLocks noGrp="1"/>
          </p:cNvSpPr>
          <p:nvPr>
            <p:ph idx="1"/>
          </p:nvPr>
        </p:nvSpPr>
        <p:spPr>
          <a:xfrm>
            <a:off x="131180" y="863444"/>
            <a:ext cx="11929641" cy="5590565"/>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6BF578-C91A-4942-95D5-11408C3CCACF}"/>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761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Logo on B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967F7A9-F404-4412-B868-8EB67A41E2A4}"/>
              </a:ext>
            </a:extLst>
          </p:cNvPr>
          <p:cNvGrpSpPr/>
          <p:nvPr userDrawn="1"/>
        </p:nvGrpSpPr>
        <p:grpSpPr>
          <a:xfrm>
            <a:off x="128095" y="5890392"/>
            <a:ext cx="2554143" cy="587454"/>
            <a:chOff x="131177" y="5775962"/>
            <a:chExt cx="2530239" cy="581956"/>
          </a:xfrm>
        </p:grpSpPr>
        <p:pic>
          <p:nvPicPr>
            <p:cNvPr id="16" name="Picture 15">
              <a:extLst>
                <a:ext uri="{FF2B5EF4-FFF2-40B4-BE49-F238E27FC236}">
                  <a16:creationId xmlns:a16="http://schemas.microsoft.com/office/drawing/2014/main" id="{23F8D339-A0AA-4150-B7E8-C84E7F2AB7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177" y="5775962"/>
              <a:ext cx="2530238" cy="581955"/>
            </a:xfrm>
            <a:prstGeom prst="rect">
              <a:avLst/>
            </a:prstGeom>
          </p:spPr>
        </p:pic>
        <p:sp>
          <p:nvSpPr>
            <p:cNvPr id="5" name="Rectangle 4">
              <a:extLst>
                <a:ext uri="{FF2B5EF4-FFF2-40B4-BE49-F238E27FC236}">
                  <a16:creationId xmlns:a16="http://schemas.microsoft.com/office/drawing/2014/main" id="{6112BAB0-1CB8-413D-970D-4F482F1A0EDB}"/>
                </a:ext>
              </a:extLst>
            </p:cNvPr>
            <p:cNvSpPr/>
            <p:nvPr userDrawn="1"/>
          </p:nvSpPr>
          <p:spPr>
            <a:xfrm>
              <a:off x="131178" y="5775962"/>
              <a:ext cx="2530238" cy="58195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Rounded Corners 16">
            <a:extLst>
              <a:ext uri="{FF2B5EF4-FFF2-40B4-BE49-F238E27FC236}">
                <a16:creationId xmlns:a16="http://schemas.microsoft.com/office/drawing/2014/main"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1">
            <a:extLst>
              <a:ext uri="{FF2B5EF4-FFF2-40B4-BE49-F238E27FC236}">
                <a16:creationId xmlns:a16="http://schemas.microsoft.com/office/drawing/2014/main" id="{CA463A36-7025-4394-9467-8A3EC3425B00}"/>
              </a:ext>
            </a:extLst>
          </p:cNvPr>
          <p:cNvSpPr txBox="1">
            <a:spLocks/>
          </p:cNvSpPr>
          <p:nvPr userDrawn="1"/>
        </p:nvSpPr>
        <p:spPr>
          <a:xfrm>
            <a:off x="838200" y="6604000"/>
            <a:ext cx="2743200" cy="25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Prof. Kalpesh H </a:t>
            </a:r>
            <a:r>
              <a:rPr lang="en-US" dirty="0" err="1">
                <a:solidFill>
                  <a:schemeClr val="tx1">
                    <a:lumMod val="90000"/>
                    <a:lumOff val="10000"/>
                  </a:schemeClr>
                </a:solidFill>
                <a:latin typeface="Roboto Condensed Light" panose="02000000000000000000" pitchFamily="2" charset="0"/>
                <a:ea typeface="Roboto Condensed Light" panose="02000000000000000000" pitchFamily="2" charset="0"/>
              </a:rPr>
              <a:t>Surati</a:t>
            </a:r>
            <a:endParaRPr lang="en-US" dirty="0">
              <a:solidFill>
                <a:schemeClr val="tx1">
                  <a:lumMod val="90000"/>
                  <a:lumOff val="10000"/>
                </a:schemeClr>
              </a:solidFill>
              <a:latin typeface="Roboto Condensed Light" panose="02000000000000000000" pitchFamily="2" charset="0"/>
              <a:ea typeface="Roboto Condensed Light" panose="02000000000000000000" pitchFamily="2" charset="0"/>
            </a:endParaRPr>
          </a:p>
        </p:txBody>
      </p:sp>
      <p:sp>
        <p:nvSpPr>
          <p:cNvPr id="22" name="Footer Placeholder 2">
            <a:extLst>
              <a:ext uri="{FF2B5EF4-FFF2-40B4-BE49-F238E27FC236}">
                <a16:creationId xmlns:a16="http://schemas.microsoft.com/office/drawing/2014/main" id="{BF2BE79E-EA17-4AB9-8CB5-714A52A6B2F5}"/>
              </a:ext>
            </a:extLst>
          </p:cNvPr>
          <p:cNvSpPr txBox="1">
            <a:spLocks/>
          </p:cNvSpPr>
          <p:nvPr userDrawn="1"/>
        </p:nvSpPr>
        <p:spPr>
          <a:xfrm>
            <a:off x="4038600" y="6604000"/>
            <a:ext cx="4571998" cy="2540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#3150714 (CS)   </a:t>
            </a:r>
            <a:r>
              <a:rPr lang="en-US" dirty="0">
                <a:solidFill>
                  <a:schemeClr val="tx1">
                    <a:lumMod val="90000"/>
                    <a:lumOff val="10000"/>
                  </a:schemeClr>
                </a:solidFill>
                <a:latin typeface="Wingdings" panose="05000000000000000000" pitchFamily="2" charset="2"/>
                <a:ea typeface="Roboto Condensed Light" panose="02000000000000000000" pitchFamily="2" charset="0"/>
              </a:rPr>
              <a:t></a:t>
            </a:r>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   </a:t>
            </a:r>
            <a:r>
              <a:rPr lang="fr-FR" dirty="0">
                <a:solidFill>
                  <a:schemeClr val="tx1">
                    <a:lumMod val="90000"/>
                    <a:lumOff val="10000"/>
                  </a:schemeClr>
                </a:solidFill>
                <a:latin typeface="Roboto Condensed Light" panose="02000000000000000000" pitchFamily="2" charset="0"/>
                <a:ea typeface="Roboto Condensed Light" panose="02000000000000000000" pitchFamily="2" charset="0"/>
              </a:rPr>
              <a:t>Unit 5 – </a:t>
            </a:r>
            <a:r>
              <a:rPr lang="en-US" sz="1200" dirty="0"/>
              <a:t>Attacks and Techniques used in Cyber Crime</a:t>
            </a:r>
            <a:endParaRPr lang="en-US" dirty="0">
              <a:solidFill>
                <a:schemeClr val="tx1">
                  <a:lumMod val="90000"/>
                  <a:lumOff val="10000"/>
                </a:schemeClr>
              </a:solidFill>
              <a:latin typeface="Roboto Condensed Light" panose="02000000000000000000" pitchFamily="2" charset="0"/>
              <a:ea typeface="Roboto Condensed Light" panose="02000000000000000000" pitchFamily="2" charset="0"/>
            </a:endParaRPr>
          </a:p>
        </p:txBody>
      </p:sp>
      <p:sp>
        <p:nvSpPr>
          <p:cNvPr id="23" name="Slide Number Placeholder 3">
            <a:extLst>
              <a:ext uri="{FF2B5EF4-FFF2-40B4-BE49-F238E27FC236}">
                <a16:creationId xmlns:a16="http://schemas.microsoft.com/office/drawing/2014/main" id="{FE084249-8DB7-4B0A-AA7A-A1A407FC0773}"/>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F2434F-F1F1-4B15-80AA-A2C3BF057F48}" type="slidenum">
              <a:rPr lang="en-US" b="1" smtClean="0">
                <a:solidFill>
                  <a:schemeClr val="tx1">
                    <a:lumMod val="90000"/>
                    <a:lumOff val="10000"/>
                  </a:schemeClr>
                </a:solidFill>
                <a:latin typeface="+mn-lt"/>
              </a:rPr>
              <a:pPr/>
              <a:t>‹#›</a:t>
            </a:fld>
            <a:endParaRPr lang="en-US" b="1" dirty="0">
              <a:solidFill>
                <a:schemeClr val="tx1">
                  <a:lumMod val="90000"/>
                  <a:lumOff val="10000"/>
                </a:schemeClr>
              </a:solidFill>
              <a:latin typeface="+mn-lt"/>
            </a:endParaRPr>
          </a:p>
        </p:txBody>
      </p:sp>
      <p:pic>
        <p:nvPicPr>
          <p:cNvPr id="18" name="Shape 56">
            <a:extLst>
              <a:ext uri="{FF2B5EF4-FFF2-40B4-BE49-F238E27FC236}">
                <a16:creationId xmlns:a16="http://schemas.microsoft.com/office/drawing/2014/main" id="{ACB01872-4321-4181-A609-1C503C074C10}"/>
              </a:ext>
            </a:extLst>
          </p:cNvPr>
          <p:cNvPicPr preferRelativeResize="0"/>
          <p:nvPr userDrawn="1"/>
        </p:nvPicPr>
        <p:blipFill rotWithShape="1">
          <a:blip r:embed="rId3">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id="{DC6F4971-704E-42EF-A852-52D75741FB7C}"/>
              </a:ext>
            </a:extLst>
          </p:cNvPr>
          <p:cNvSpPr>
            <a:spLocks noGrp="1"/>
          </p:cNvSpPr>
          <p:nvPr>
            <p:ph idx="1"/>
          </p:nvPr>
        </p:nvSpPr>
        <p:spPr>
          <a:xfrm>
            <a:off x="131180" y="863444"/>
            <a:ext cx="11929641" cy="5590565"/>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6BF578-C91A-4942-95D5-11408C3CCACF}"/>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62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7171932-FFF4-4D27-9425-8CB5D27A92F2}"/>
              </a:ext>
            </a:extLst>
          </p:cNvPr>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r="11581" b="21180"/>
          <a:stretch/>
        </p:blipFill>
        <p:spPr>
          <a:xfrm rot="16200000">
            <a:off x="9807099" y="606901"/>
            <a:ext cx="2991808" cy="1778000"/>
          </a:xfrm>
          <a:prstGeom prst="rect">
            <a:avLst/>
          </a:prstGeom>
        </p:spPr>
      </p:pic>
      <p:pic>
        <p:nvPicPr>
          <p:cNvPr id="12" name="Picture 11">
            <a:extLst>
              <a:ext uri="{FF2B5EF4-FFF2-40B4-BE49-F238E27FC236}">
                <a16:creationId xmlns:a16="http://schemas.microsoft.com/office/drawing/2014/main" id="{1639DF2A-5426-428D-B32D-78E9191D8A0C}"/>
              </a:ext>
            </a:extLst>
          </p:cNvPr>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79646" t="18062" r="2731" b="17724"/>
          <a:stretch/>
        </p:blipFill>
        <p:spPr>
          <a:xfrm>
            <a:off x="0" y="401568"/>
            <a:ext cx="543946" cy="772151"/>
          </a:xfrm>
          <a:prstGeom prst="rect">
            <a:avLst/>
          </a:prstGeom>
        </p:spPr>
      </p:pic>
      <p:sp>
        <p:nvSpPr>
          <p:cNvPr id="2" name="Title 1">
            <a:extLst>
              <a:ext uri="{FF2B5EF4-FFF2-40B4-BE49-F238E27FC236}">
                <a16:creationId xmlns:a16="http://schemas.microsoft.com/office/drawing/2014/main" id="{6B8C6168-C8A4-4660-9D38-045657B80D09}"/>
              </a:ext>
            </a:extLst>
          </p:cNvPr>
          <p:cNvSpPr>
            <a:spLocks noGrp="1"/>
          </p:cNvSpPr>
          <p:nvPr>
            <p:ph type="title" hasCustomPrompt="1"/>
          </p:nvPr>
        </p:nvSpPr>
        <p:spPr>
          <a:xfrm>
            <a:off x="831850" y="1709738"/>
            <a:ext cx="10515600" cy="2852737"/>
          </a:xfrm>
        </p:spPr>
        <p:txBody>
          <a:bodyPr anchor="b">
            <a:normAutofit/>
          </a:bodyPr>
          <a:lstStyle>
            <a:lvl1pPr>
              <a:defRPr lang="en-US" sz="6000" b="1" kern="1200" dirty="0">
                <a:gradFill flip="none" rotWithShape="1">
                  <a:gsLst>
                    <a:gs pos="0">
                      <a:srgbClr val="1D3064"/>
                    </a:gs>
                    <a:gs pos="100000">
                      <a:schemeClr val="tx2"/>
                    </a:gs>
                  </a:gsLst>
                  <a:lin ang="0" scaled="1"/>
                  <a:tileRect/>
                </a:gradFill>
                <a:effectLst/>
                <a:latin typeface="+mn-lt"/>
                <a:ea typeface="+mn-ea"/>
                <a:cs typeface="+mn-cs"/>
              </a:defRPr>
            </a:lvl1pPr>
          </a:lstStyle>
          <a:p>
            <a:r>
              <a:rPr lang="en-US" dirty="0"/>
              <a:t>Write here Section Title</a:t>
            </a:r>
          </a:p>
        </p:txBody>
      </p:sp>
      <p:sp>
        <p:nvSpPr>
          <p:cNvPr id="3" name="Text Placeholder 2">
            <a:extLst>
              <a:ext uri="{FF2B5EF4-FFF2-40B4-BE49-F238E27FC236}">
                <a16:creationId xmlns:a16="http://schemas.microsoft.com/office/drawing/2014/main" id="{566C89DA-344D-4448-822C-2826084EF1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here Section Subtitle</a:t>
            </a:r>
          </a:p>
        </p:txBody>
      </p:sp>
      <p:sp>
        <p:nvSpPr>
          <p:cNvPr id="8" name="Freeform 17">
            <a:extLst>
              <a:ext uri="{FF2B5EF4-FFF2-40B4-BE49-F238E27FC236}">
                <a16:creationId xmlns:a16="http://schemas.microsoft.com/office/drawing/2014/main" id="{910DC0DC-3FC7-402D-8C9F-62D3ACC8DC86}"/>
              </a:ext>
            </a:extLst>
          </p:cNvPr>
          <p:cNvSpPr>
            <a:spLocks/>
          </p:cNvSpPr>
          <p:nvPr userDrawn="1"/>
        </p:nvSpPr>
        <p:spPr bwMode="auto">
          <a:xfrm>
            <a:off x="0" y="5905332"/>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0">
                <a:srgbClr val="1D3064"/>
              </a:gs>
              <a:gs pos="50000">
                <a:srgbClr val="1D3064"/>
              </a:gs>
              <a:gs pos="100000">
                <a:schemeClr val="tx2"/>
              </a:gs>
            </a:gsLst>
            <a:lin ang="10800000" scaled="1"/>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9" name="Group 8">
            <a:extLst>
              <a:ext uri="{FF2B5EF4-FFF2-40B4-BE49-F238E27FC236}">
                <a16:creationId xmlns:a16="http://schemas.microsoft.com/office/drawing/2014/main" id="{2802A992-B18A-47D4-8497-02E7586DF58D}"/>
              </a:ext>
            </a:extLst>
          </p:cNvPr>
          <p:cNvGrpSpPr/>
          <p:nvPr userDrawn="1"/>
        </p:nvGrpSpPr>
        <p:grpSpPr>
          <a:xfrm>
            <a:off x="9437223" y="6087939"/>
            <a:ext cx="2554143" cy="587454"/>
            <a:chOff x="131177" y="5775962"/>
            <a:chExt cx="2530239" cy="581956"/>
          </a:xfrm>
        </p:grpSpPr>
        <p:pic>
          <p:nvPicPr>
            <p:cNvPr id="13" name="Picture 12">
              <a:extLst>
                <a:ext uri="{FF2B5EF4-FFF2-40B4-BE49-F238E27FC236}">
                  <a16:creationId xmlns:a16="http://schemas.microsoft.com/office/drawing/2014/main" id="{8DD61FEC-075B-4EDD-97CA-36E6F72630F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1177" y="5775962"/>
              <a:ext cx="2530238" cy="581955"/>
            </a:xfrm>
            <a:prstGeom prst="rect">
              <a:avLst/>
            </a:prstGeom>
          </p:spPr>
        </p:pic>
        <p:sp>
          <p:nvSpPr>
            <p:cNvPr id="14" name="Rectangle 13">
              <a:extLst>
                <a:ext uri="{FF2B5EF4-FFF2-40B4-BE49-F238E27FC236}">
                  <a16:creationId xmlns:a16="http://schemas.microsoft.com/office/drawing/2014/main" id="{CB550E12-AA95-4B1B-A8D2-ED01E515FC43}"/>
                </a:ext>
              </a:extLst>
            </p:cNvPr>
            <p:cNvSpPr/>
            <p:nvPr userDrawn="1"/>
          </p:nvSpPr>
          <p:spPr>
            <a:xfrm>
              <a:off x="131178" y="5775962"/>
              <a:ext cx="2530238" cy="58195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01692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ck - Logo on TR">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D17CCA1-DDAA-4D6C-AAE4-2ECFF46CFEAB}"/>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ate Placeholder 1">
            <a:extLst>
              <a:ext uri="{FF2B5EF4-FFF2-40B4-BE49-F238E27FC236}">
                <a16:creationId xmlns:a16="http://schemas.microsoft.com/office/drawing/2014/main" id="{F2FD45BD-9964-4102-8DE9-72CDDDD20A49}"/>
              </a:ext>
            </a:extLst>
          </p:cNvPr>
          <p:cNvSpPr txBox="1">
            <a:spLocks/>
          </p:cNvSpPr>
          <p:nvPr userDrawn="1"/>
        </p:nvSpPr>
        <p:spPr>
          <a:xfrm>
            <a:off x="838200" y="6604000"/>
            <a:ext cx="2743200" cy="25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Prof. Kalpesh H </a:t>
            </a:r>
            <a:r>
              <a:rPr lang="en-US" dirty="0" err="1">
                <a:solidFill>
                  <a:schemeClr val="tx1">
                    <a:lumMod val="90000"/>
                    <a:lumOff val="10000"/>
                  </a:schemeClr>
                </a:solidFill>
                <a:latin typeface="Roboto Condensed Light" panose="02000000000000000000" pitchFamily="2" charset="0"/>
                <a:ea typeface="Roboto Condensed Light" panose="02000000000000000000" pitchFamily="2" charset="0"/>
              </a:rPr>
              <a:t>Surati</a:t>
            </a:r>
            <a:endParaRPr lang="en-US" dirty="0">
              <a:solidFill>
                <a:schemeClr val="tx1">
                  <a:lumMod val="90000"/>
                  <a:lumOff val="10000"/>
                </a:schemeClr>
              </a:solidFill>
              <a:latin typeface="Roboto Condensed Light" panose="02000000000000000000" pitchFamily="2" charset="0"/>
              <a:ea typeface="Roboto Condensed Light" panose="02000000000000000000" pitchFamily="2" charset="0"/>
            </a:endParaRPr>
          </a:p>
        </p:txBody>
      </p:sp>
      <p:sp>
        <p:nvSpPr>
          <p:cNvPr id="17" name="Footer Placeholder 2">
            <a:extLst>
              <a:ext uri="{FF2B5EF4-FFF2-40B4-BE49-F238E27FC236}">
                <a16:creationId xmlns:a16="http://schemas.microsoft.com/office/drawing/2014/main" id="{59055D82-7978-44A5-82D1-0A4E00B382BF}"/>
              </a:ext>
            </a:extLst>
          </p:cNvPr>
          <p:cNvSpPr txBox="1">
            <a:spLocks/>
          </p:cNvSpPr>
          <p:nvPr userDrawn="1"/>
        </p:nvSpPr>
        <p:spPr>
          <a:xfrm>
            <a:off x="4038600" y="6604000"/>
            <a:ext cx="4114800" cy="25512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#3150714 (CS)   </a:t>
            </a:r>
            <a:r>
              <a:rPr lang="en-US" dirty="0">
                <a:solidFill>
                  <a:schemeClr val="tx1">
                    <a:lumMod val="90000"/>
                    <a:lumOff val="10000"/>
                  </a:schemeClr>
                </a:solidFill>
                <a:latin typeface="Wingdings" panose="05000000000000000000" pitchFamily="2" charset="2"/>
                <a:ea typeface="Roboto Condensed Light" panose="02000000000000000000" pitchFamily="2" charset="0"/>
              </a:rPr>
              <a:t></a:t>
            </a:r>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   </a:t>
            </a:r>
            <a:r>
              <a:rPr lang="fr-FR" dirty="0">
                <a:solidFill>
                  <a:schemeClr val="tx1">
                    <a:lumMod val="90000"/>
                    <a:lumOff val="10000"/>
                  </a:schemeClr>
                </a:solidFill>
                <a:latin typeface="Roboto Condensed Light" panose="02000000000000000000" pitchFamily="2" charset="0"/>
                <a:ea typeface="Roboto Condensed Light" panose="02000000000000000000" pitchFamily="2" charset="0"/>
              </a:rPr>
              <a:t>Unit 5 – Cyber Crime Investigation</a:t>
            </a:r>
            <a:endParaRPr lang="en-US" dirty="0">
              <a:solidFill>
                <a:schemeClr val="tx1">
                  <a:lumMod val="90000"/>
                  <a:lumOff val="10000"/>
                </a:schemeClr>
              </a:solidFill>
              <a:latin typeface="Roboto Condensed Light" panose="02000000000000000000" pitchFamily="2" charset="0"/>
              <a:ea typeface="Roboto Condensed Light" panose="02000000000000000000" pitchFamily="2" charset="0"/>
            </a:endParaRPr>
          </a:p>
        </p:txBody>
      </p:sp>
      <p:sp>
        <p:nvSpPr>
          <p:cNvPr id="18" name="Slide Number Placeholder 3">
            <a:extLst>
              <a:ext uri="{FF2B5EF4-FFF2-40B4-BE49-F238E27FC236}">
                <a16:creationId xmlns:a16="http://schemas.microsoft.com/office/drawing/2014/main" id="{32768103-D8F5-4649-8107-E4B3B8C554BB}"/>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F2434F-F1F1-4B15-80AA-A2C3BF057F48}" type="slidenum">
              <a:rPr lang="en-US" b="1" smtClean="0">
                <a:solidFill>
                  <a:schemeClr val="tx1">
                    <a:lumMod val="90000"/>
                    <a:lumOff val="10000"/>
                  </a:schemeClr>
                </a:solidFill>
                <a:latin typeface="+mn-lt"/>
              </a:rPr>
              <a:pPr/>
              <a:t>‹#›</a:t>
            </a:fld>
            <a:endParaRPr lang="en-US" b="1" dirty="0">
              <a:solidFill>
                <a:schemeClr val="tx1">
                  <a:lumMod val="90000"/>
                  <a:lumOff val="10000"/>
                </a:schemeClr>
              </a:solidFill>
              <a:latin typeface="+mn-lt"/>
            </a:endParaRPr>
          </a:p>
        </p:txBody>
      </p:sp>
      <p:cxnSp>
        <p:nvCxnSpPr>
          <p:cNvPr id="22" name="Straight Connector 21">
            <a:extLst>
              <a:ext uri="{FF2B5EF4-FFF2-40B4-BE49-F238E27FC236}">
                <a16:creationId xmlns:a16="http://schemas.microsoft.com/office/drawing/2014/main" id="{86C86632-7EFD-4A64-85B1-0CE7D13E0C97}"/>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FE191CF5-3D57-422B-B2EB-FF235E30DB22}"/>
              </a:ext>
            </a:extLst>
          </p:cNvPr>
          <p:cNvGrpSpPr/>
          <p:nvPr userDrawn="1"/>
        </p:nvGrpSpPr>
        <p:grpSpPr>
          <a:xfrm>
            <a:off x="9576895" y="99192"/>
            <a:ext cx="2554143" cy="587454"/>
            <a:chOff x="131177" y="5775962"/>
            <a:chExt cx="2530239" cy="581956"/>
          </a:xfrm>
        </p:grpSpPr>
        <p:pic>
          <p:nvPicPr>
            <p:cNvPr id="12" name="Picture 11">
              <a:extLst>
                <a:ext uri="{FF2B5EF4-FFF2-40B4-BE49-F238E27FC236}">
                  <a16:creationId xmlns:a16="http://schemas.microsoft.com/office/drawing/2014/main" id="{C9B183D5-5DE8-48E7-85E7-60CE9D0FD2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177" y="5775962"/>
              <a:ext cx="2530238" cy="581955"/>
            </a:xfrm>
            <a:prstGeom prst="rect">
              <a:avLst/>
            </a:prstGeom>
          </p:spPr>
        </p:pic>
        <p:sp>
          <p:nvSpPr>
            <p:cNvPr id="13" name="Rectangle 12">
              <a:extLst>
                <a:ext uri="{FF2B5EF4-FFF2-40B4-BE49-F238E27FC236}">
                  <a16:creationId xmlns:a16="http://schemas.microsoft.com/office/drawing/2014/main" id="{62445F4B-50F2-4CA0-A5C5-6D690A29F3F2}"/>
                </a:ext>
              </a:extLst>
            </p:cNvPr>
            <p:cNvSpPr/>
            <p:nvPr userDrawn="1"/>
          </p:nvSpPr>
          <p:spPr>
            <a:xfrm>
              <a:off x="131178" y="5775962"/>
              <a:ext cx="2530238" cy="58195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71972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ck - Logo on BR">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D17CCA1-DDAA-4D6C-AAE4-2ECFF46CFEAB}"/>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ate Placeholder 1">
            <a:extLst>
              <a:ext uri="{FF2B5EF4-FFF2-40B4-BE49-F238E27FC236}">
                <a16:creationId xmlns:a16="http://schemas.microsoft.com/office/drawing/2014/main" id="{F2FD45BD-9964-4102-8DE9-72CDDDD20A49}"/>
              </a:ext>
            </a:extLst>
          </p:cNvPr>
          <p:cNvSpPr txBox="1">
            <a:spLocks/>
          </p:cNvSpPr>
          <p:nvPr userDrawn="1"/>
        </p:nvSpPr>
        <p:spPr>
          <a:xfrm>
            <a:off x="838200" y="6604000"/>
            <a:ext cx="2743200" cy="25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Prof. Kalpesh H </a:t>
            </a:r>
            <a:r>
              <a:rPr lang="en-US" dirty="0" err="1">
                <a:solidFill>
                  <a:schemeClr val="tx1">
                    <a:lumMod val="90000"/>
                    <a:lumOff val="10000"/>
                  </a:schemeClr>
                </a:solidFill>
                <a:latin typeface="Roboto Condensed Light" panose="02000000000000000000" pitchFamily="2" charset="0"/>
                <a:ea typeface="Roboto Condensed Light" panose="02000000000000000000" pitchFamily="2" charset="0"/>
              </a:rPr>
              <a:t>Surati</a:t>
            </a:r>
            <a:endParaRPr lang="en-US" dirty="0">
              <a:solidFill>
                <a:schemeClr val="tx1">
                  <a:lumMod val="90000"/>
                  <a:lumOff val="10000"/>
                </a:schemeClr>
              </a:solidFill>
              <a:latin typeface="Roboto Condensed Light" panose="02000000000000000000" pitchFamily="2" charset="0"/>
              <a:ea typeface="Roboto Condensed Light" panose="02000000000000000000" pitchFamily="2" charset="0"/>
            </a:endParaRPr>
          </a:p>
        </p:txBody>
      </p:sp>
      <p:sp>
        <p:nvSpPr>
          <p:cNvPr id="17" name="Footer Placeholder 2">
            <a:extLst>
              <a:ext uri="{FF2B5EF4-FFF2-40B4-BE49-F238E27FC236}">
                <a16:creationId xmlns:a16="http://schemas.microsoft.com/office/drawing/2014/main" id="{59055D82-7978-44A5-82D1-0A4E00B382BF}"/>
              </a:ext>
            </a:extLst>
          </p:cNvPr>
          <p:cNvSpPr txBox="1">
            <a:spLocks/>
          </p:cNvSpPr>
          <p:nvPr userDrawn="1"/>
        </p:nvSpPr>
        <p:spPr>
          <a:xfrm>
            <a:off x="4038600" y="6604000"/>
            <a:ext cx="4114800" cy="25512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#3150714 (CS)   </a:t>
            </a:r>
            <a:r>
              <a:rPr lang="en-US" dirty="0">
                <a:solidFill>
                  <a:schemeClr val="tx1">
                    <a:lumMod val="90000"/>
                    <a:lumOff val="10000"/>
                  </a:schemeClr>
                </a:solidFill>
                <a:latin typeface="Wingdings" panose="05000000000000000000" pitchFamily="2" charset="2"/>
                <a:ea typeface="Roboto Condensed Light" panose="02000000000000000000" pitchFamily="2" charset="0"/>
              </a:rPr>
              <a:t></a:t>
            </a:r>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   </a:t>
            </a:r>
            <a:r>
              <a:rPr lang="fr-FR" dirty="0">
                <a:solidFill>
                  <a:schemeClr val="tx1">
                    <a:lumMod val="90000"/>
                    <a:lumOff val="10000"/>
                  </a:schemeClr>
                </a:solidFill>
                <a:latin typeface="Roboto Condensed Light" panose="02000000000000000000" pitchFamily="2" charset="0"/>
                <a:ea typeface="Roboto Condensed Light" panose="02000000000000000000" pitchFamily="2" charset="0"/>
              </a:rPr>
              <a:t>Unit 5 – Cyber Crime Investigation</a:t>
            </a:r>
            <a:endParaRPr lang="en-US" dirty="0">
              <a:solidFill>
                <a:schemeClr val="tx1">
                  <a:lumMod val="90000"/>
                  <a:lumOff val="10000"/>
                </a:schemeClr>
              </a:solidFill>
              <a:latin typeface="Roboto Condensed Light" panose="02000000000000000000" pitchFamily="2" charset="0"/>
              <a:ea typeface="Roboto Condensed Light" panose="02000000000000000000" pitchFamily="2" charset="0"/>
            </a:endParaRPr>
          </a:p>
        </p:txBody>
      </p:sp>
      <p:sp>
        <p:nvSpPr>
          <p:cNvPr id="18" name="Slide Number Placeholder 3">
            <a:extLst>
              <a:ext uri="{FF2B5EF4-FFF2-40B4-BE49-F238E27FC236}">
                <a16:creationId xmlns:a16="http://schemas.microsoft.com/office/drawing/2014/main" id="{32768103-D8F5-4649-8107-E4B3B8C554BB}"/>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F2434F-F1F1-4B15-80AA-A2C3BF057F48}" type="slidenum">
              <a:rPr lang="en-US" b="1" smtClean="0">
                <a:solidFill>
                  <a:schemeClr val="tx1">
                    <a:lumMod val="90000"/>
                    <a:lumOff val="10000"/>
                  </a:schemeClr>
                </a:solidFill>
                <a:latin typeface="+mn-lt"/>
              </a:rPr>
              <a:pPr/>
              <a:t>‹#›</a:t>
            </a:fld>
            <a:endParaRPr lang="en-US" b="1" dirty="0">
              <a:solidFill>
                <a:schemeClr val="tx1">
                  <a:lumMod val="90000"/>
                  <a:lumOff val="10000"/>
                </a:schemeClr>
              </a:solidFill>
              <a:latin typeface="+mn-lt"/>
            </a:endParaRPr>
          </a:p>
        </p:txBody>
      </p:sp>
      <p:cxnSp>
        <p:nvCxnSpPr>
          <p:cNvPr id="22" name="Straight Connector 21">
            <a:extLst>
              <a:ext uri="{FF2B5EF4-FFF2-40B4-BE49-F238E27FC236}">
                <a16:creationId xmlns:a16="http://schemas.microsoft.com/office/drawing/2014/main" id="{86C86632-7EFD-4A64-85B1-0CE7D13E0C97}"/>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13602D2-CAF0-4790-95E8-87990761ED0C}"/>
              </a:ext>
            </a:extLst>
          </p:cNvPr>
          <p:cNvGrpSpPr/>
          <p:nvPr userDrawn="1"/>
        </p:nvGrpSpPr>
        <p:grpSpPr>
          <a:xfrm>
            <a:off x="9576895" y="5890392"/>
            <a:ext cx="2554143" cy="587454"/>
            <a:chOff x="131177" y="5775962"/>
            <a:chExt cx="2530239" cy="581956"/>
          </a:xfrm>
        </p:grpSpPr>
        <p:pic>
          <p:nvPicPr>
            <p:cNvPr id="12" name="Picture 11">
              <a:extLst>
                <a:ext uri="{FF2B5EF4-FFF2-40B4-BE49-F238E27FC236}">
                  <a16:creationId xmlns:a16="http://schemas.microsoft.com/office/drawing/2014/main" id="{A378A2C8-EF9C-479C-ACF0-D9819B46DF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177" y="5775962"/>
              <a:ext cx="2530238" cy="581955"/>
            </a:xfrm>
            <a:prstGeom prst="rect">
              <a:avLst/>
            </a:prstGeom>
          </p:spPr>
        </p:pic>
        <p:sp>
          <p:nvSpPr>
            <p:cNvPr id="13" name="Rectangle 12">
              <a:extLst>
                <a:ext uri="{FF2B5EF4-FFF2-40B4-BE49-F238E27FC236}">
                  <a16:creationId xmlns:a16="http://schemas.microsoft.com/office/drawing/2014/main" id="{61DE4F58-7D48-453D-89E1-B25767150977}"/>
                </a:ext>
              </a:extLst>
            </p:cNvPr>
            <p:cNvSpPr/>
            <p:nvPr userDrawn="1"/>
          </p:nvSpPr>
          <p:spPr>
            <a:xfrm>
              <a:off x="131178" y="5775962"/>
              <a:ext cx="2530238" cy="58195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06247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ck - Logo on B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D17CCA1-DDAA-4D6C-AAE4-2ECFF46CFEAB}"/>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ate Placeholder 1">
            <a:extLst>
              <a:ext uri="{FF2B5EF4-FFF2-40B4-BE49-F238E27FC236}">
                <a16:creationId xmlns:a16="http://schemas.microsoft.com/office/drawing/2014/main" id="{F2FD45BD-9964-4102-8DE9-72CDDDD20A49}"/>
              </a:ext>
            </a:extLst>
          </p:cNvPr>
          <p:cNvSpPr txBox="1">
            <a:spLocks/>
          </p:cNvSpPr>
          <p:nvPr userDrawn="1"/>
        </p:nvSpPr>
        <p:spPr>
          <a:xfrm>
            <a:off x="838200" y="6604000"/>
            <a:ext cx="2743200" cy="25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Prof. Kalpesh H </a:t>
            </a:r>
            <a:r>
              <a:rPr lang="en-US" dirty="0" err="1">
                <a:solidFill>
                  <a:schemeClr val="tx1">
                    <a:lumMod val="90000"/>
                    <a:lumOff val="10000"/>
                  </a:schemeClr>
                </a:solidFill>
                <a:latin typeface="Roboto Condensed Light" panose="02000000000000000000" pitchFamily="2" charset="0"/>
                <a:ea typeface="Roboto Condensed Light" panose="02000000000000000000" pitchFamily="2" charset="0"/>
              </a:rPr>
              <a:t>Surati</a:t>
            </a:r>
            <a:endParaRPr lang="en-US" dirty="0">
              <a:solidFill>
                <a:schemeClr val="tx1">
                  <a:lumMod val="90000"/>
                  <a:lumOff val="10000"/>
                </a:schemeClr>
              </a:solidFill>
              <a:latin typeface="Roboto Condensed Light" panose="02000000000000000000" pitchFamily="2" charset="0"/>
              <a:ea typeface="Roboto Condensed Light" panose="02000000000000000000" pitchFamily="2" charset="0"/>
            </a:endParaRPr>
          </a:p>
        </p:txBody>
      </p:sp>
      <p:sp>
        <p:nvSpPr>
          <p:cNvPr id="17" name="Footer Placeholder 2">
            <a:extLst>
              <a:ext uri="{FF2B5EF4-FFF2-40B4-BE49-F238E27FC236}">
                <a16:creationId xmlns:a16="http://schemas.microsoft.com/office/drawing/2014/main" id="{59055D82-7978-44A5-82D1-0A4E00B382BF}"/>
              </a:ext>
            </a:extLst>
          </p:cNvPr>
          <p:cNvSpPr txBox="1">
            <a:spLocks/>
          </p:cNvSpPr>
          <p:nvPr userDrawn="1"/>
        </p:nvSpPr>
        <p:spPr>
          <a:xfrm>
            <a:off x="4038600" y="6604000"/>
            <a:ext cx="4114800" cy="25512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#3150714 (CS)   </a:t>
            </a:r>
            <a:r>
              <a:rPr lang="en-US" dirty="0">
                <a:solidFill>
                  <a:schemeClr val="tx1">
                    <a:lumMod val="90000"/>
                    <a:lumOff val="10000"/>
                  </a:schemeClr>
                </a:solidFill>
                <a:latin typeface="Wingdings" panose="05000000000000000000" pitchFamily="2" charset="2"/>
                <a:ea typeface="Roboto Condensed Light" panose="02000000000000000000" pitchFamily="2" charset="0"/>
              </a:rPr>
              <a:t></a:t>
            </a:r>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   </a:t>
            </a:r>
            <a:r>
              <a:rPr lang="fr-FR" dirty="0">
                <a:solidFill>
                  <a:schemeClr val="tx1">
                    <a:lumMod val="90000"/>
                    <a:lumOff val="10000"/>
                  </a:schemeClr>
                </a:solidFill>
                <a:latin typeface="Roboto Condensed Light" panose="02000000000000000000" pitchFamily="2" charset="0"/>
                <a:ea typeface="Roboto Condensed Light" panose="02000000000000000000" pitchFamily="2" charset="0"/>
              </a:rPr>
              <a:t>Unit 5 – Cyber Crime Investigation</a:t>
            </a:r>
            <a:endParaRPr lang="en-US" dirty="0">
              <a:solidFill>
                <a:schemeClr val="tx1">
                  <a:lumMod val="90000"/>
                  <a:lumOff val="10000"/>
                </a:schemeClr>
              </a:solidFill>
              <a:latin typeface="Roboto Condensed Light" panose="02000000000000000000" pitchFamily="2" charset="0"/>
              <a:ea typeface="Roboto Condensed Light" panose="02000000000000000000" pitchFamily="2" charset="0"/>
            </a:endParaRPr>
          </a:p>
        </p:txBody>
      </p:sp>
      <p:sp>
        <p:nvSpPr>
          <p:cNvPr id="18" name="Slide Number Placeholder 3">
            <a:extLst>
              <a:ext uri="{FF2B5EF4-FFF2-40B4-BE49-F238E27FC236}">
                <a16:creationId xmlns:a16="http://schemas.microsoft.com/office/drawing/2014/main" id="{32768103-D8F5-4649-8107-E4B3B8C554BB}"/>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F2434F-F1F1-4B15-80AA-A2C3BF057F48}" type="slidenum">
              <a:rPr lang="en-US" b="1" smtClean="0">
                <a:solidFill>
                  <a:schemeClr val="tx1">
                    <a:lumMod val="90000"/>
                    <a:lumOff val="10000"/>
                  </a:schemeClr>
                </a:solidFill>
                <a:latin typeface="+mn-lt"/>
              </a:rPr>
              <a:pPr/>
              <a:t>‹#›</a:t>
            </a:fld>
            <a:endParaRPr lang="en-US" b="1" dirty="0">
              <a:solidFill>
                <a:schemeClr val="tx1">
                  <a:lumMod val="90000"/>
                  <a:lumOff val="10000"/>
                </a:schemeClr>
              </a:solidFill>
              <a:latin typeface="+mn-lt"/>
            </a:endParaRPr>
          </a:p>
        </p:txBody>
      </p:sp>
      <p:cxnSp>
        <p:nvCxnSpPr>
          <p:cNvPr id="22" name="Straight Connector 21">
            <a:extLst>
              <a:ext uri="{FF2B5EF4-FFF2-40B4-BE49-F238E27FC236}">
                <a16:creationId xmlns:a16="http://schemas.microsoft.com/office/drawing/2014/main" id="{86C86632-7EFD-4A64-85B1-0CE7D13E0C97}"/>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15C60ED7-12D4-496E-AF73-0995BE8C12FD}"/>
              </a:ext>
            </a:extLst>
          </p:cNvPr>
          <p:cNvGrpSpPr/>
          <p:nvPr userDrawn="1"/>
        </p:nvGrpSpPr>
        <p:grpSpPr>
          <a:xfrm>
            <a:off x="128095" y="5890392"/>
            <a:ext cx="2554143" cy="587454"/>
            <a:chOff x="131177" y="5775962"/>
            <a:chExt cx="2530239" cy="581956"/>
          </a:xfrm>
        </p:grpSpPr>
        <p:pic>
          <p:nvPicPr>
            <p:cNvPr id="12" name="Picture 11">
              <a:extLst>
                <a:ext uri="{FF2B5EF4-FFF2-40B4-BE49-F238E27FC236}">
                  <a16:creationId xmlns:a16="http://schemas.microsoft.com/office/drawing/2014/main" id="{30CB04CE-0025-4B1F-B962-A759D179D8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177" y="5775962"/>
              <a:ext cx="2530238" cy="581955"/>
            </a:xfrm>
            <a:prstGeom prst="rect">
              <a:avLst/>
            </a:prstGeom>
          </p:spPr>
        </p:pic>
        <p:sp>
          <p:nvSpPr>
            <p:cNvPr id="13" name="Rectangle 12">
              <a:extLst>
                <a:ext uri="{FF2B5EF4-FFF2-40B4-BE49-F238E27FC236}">
                  <a16:creationId xmlns:a16="http://schemas.microsoft.com/office/drawing/2014/main" id="{43F480CB-A4AF-424E-90DB-5B677403441A}"/>
                </a:ext>
              </a:extLst>
            </p:cNvPr>
            <p:cNvSpPr/>
            <p:nvPr userDrawn="1"/>
          </p:nvSpPr>
          <p:spPr>
            <a:xfrm>
              <a:off x="131178" y="5775962"/>
              <a:ext cx="2530238" cy="58195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3314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lete Blanc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2311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F5063B-909B-4A7F-B502-780228043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27DDF1-16E2-4622-B8FD-0148CD5CE0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7EA166-F18A-4D32-AA1F-AE475D4910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D21B45-1703-4330-B544-825BD8F37AF2}" type="datetimeFigureOut">
              <a:rPr lang="en-US" smtClean="0"/>
              <a:t>10/2/2020</a:t>
            </a:fld>
            <a:endParaRPr lang="en-US"/>
          </a:p>
        </p:txBody>
      </p:sp>
      <p:sp>
        <p:nvSpPr>
          <p:cNvPr id="5" name="Footer Placeholder 4">
            <a:extLst>
              <a:ext uri="{FF2B5EF4-FFF2-40B4-BE49-F238E27FC236}">
                <a16:creationId xmlns:a16="http://schemas.microsoft.com/office/drawing/2014/main" id="{205C5379-5B41-4775-9279-F9F7608E66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A4B342-6FD5-4BB7-B9AE-3C5081C089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1F3C7-36DD-4595-AA08-2525D86280BD}" type="slidenum">
              <a:rPr lang="en-US" smtClean="0"/>
              <a:t>‹#›</a:t>
            </a:fld>
            <a:endParaRPr lang="en-US"/>
          </a:p>
        </p:txBody>
      </p:sp>
    </p:spTree>
    <p:extLst>
      <p:ext uri="{BB962C8B-B14F-4D97-AF65-F5344CB8AC3E}">
        <p14:creationId xmlns:p14="http://schemas.microsoft.com/office/powerpoint/2010/main" val="791954662"/>
      </p:ext>
    </p:extLst>
  </p:cSld>
  <p:clrMap bg1="lt1" tx1="dk1" bg2="lt2" tx2="dk2" accent1="accent1" accent2="accent2" accent3="accent3" accent4="accent4" accent5="accent5" accent6="accent6" hlink="hlink" folHlink="folHlink"/>
  <p:sldLayoutIdLst>
    <p:sldLayoutId id="2147483667" r:id="rId1"/>
    <p:sldLayoutId id="2147483670" r:id="rId2"/>
    <p:sldLayoutId id="2147483687" r:id="rId3"/>
    <p:sldLayoutId id="2147483688" r:id="rId4"/>
    <p:sldLayoutId id="2147483671" r:id="rId5"/>
    <p:sldLayoutId id="2147483672" r:id="rId6"/>
    <p:sldLayoutId id="2147483689" r:id="rId7"/>
    <p:sldLayoutId id="2147483690" r:id="rId8"/>
    <p:sldLayoutId id="2147483673" r:id="rId9"/>
    <p:sldLayoutId id="2147483691" r:id="rId10"/>
    <p:sldLayoutId id="2147483674" r:id="rId11"/>
    <p:sldLayoutId id="2147483676" r:id="rId12"/>
    <p:sldLayoutId id="2147483677" r:id="rId13"/>
    <p:sldLayoutId id="2147483678" r:id="rId14"/>
    <p:sldLayoutId id="2147483679" r:id="rId15"/>
    <p:sldLayoutId id="2147483681" r:id="rId16"/>
    <p:sldLayoutId id="2147483683" r:id="rId17"/>
    <p:sldLayoutId id="2147483682" r:id="rId18"/>
    <p:sldLayoutId id="2147483684" r:id="rId19"/>
    <p:sldLayoutId id="2147483685" r:id="rId20"/>
    <p:sldLayoutId id="2147483686" r:id="rId21"/>
    <p:sldLayoutId id="214748369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http://www.ntsecurity.nu/toolbox/winrelay/"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hyperlink" Target="http://nmap.org/"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thc.segfault.net/thc-amap/" TargetMode="External"/><Relationship Id="rId2" Type="http://schemas.openxmlformats.org/officeDocument/2006/relationships/hyperlink" Target="https://github.com/vanhauser-thc/THC-Archive/tree/master/Tools"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hyperlink" Target="http://www.tcpdump.org/"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hyperlink" Target="https://www.winpcap.org/" TargetMode="Externa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tif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A5353-D4D5-43D7-A039-6CFC6871D64F}"/>
              </a:ext>
            </a:extLst>
          </p:cNvPr>
          <p:cNvSpPr>
            <a:spLocks noGrp="1"/>
          </p:cNvSpPr>
          <p:nvPr>
            <p:ph type="ctrTitle"/>
          </p:nvPr>
        </p:nvSpPr>
        <p:spPr/>
        <p:txBody>
          <a:bodyPr/>
          <a:lstStyle/>
          <a:p>
            <a:r>
              <a:rPr lang="en-US" sz="4800" b="0" dirty="0">
                <a:latin typeface="Roboto Condensed Light" panose="02000000000000000000" pitchFamily="2" charset="0"/>
                <a:ea typeface="Roboto Condensed Light" panose="02000000000000000000" pitchFamily="2" charset="0"/>
              </a:rPr>
              <a:t>Unit-1</a:t>
            </a:r>
            <a:r>
              <a:rPr lang="en-US" dirty="0"/>
              <a:t> </a:t>
            </a:r>
            <a:br>
              <a:rPr lang="en-US" dirty="0"/>
            </a:br>
            <a:r>
              <a:rPr lang="en-US" sz="4800" dirty="0"/>
              <a:t>Systems Vulnerability Scanning</a:t>
            </a:r>
          </a:p>
        </p:txBody>
      </p:sp>
      <p:sp>
        <p:nvSpPr>
          <p:cNvPr id="3" name="Text Placeholder 2">
            <a:extLst>
              <a:ext uri="{FF2B5EF4-FFF2-40B4-BE49-F238E27FC236}">
                <a16:creationId xmlns:a16="http://schemas.microsoft.com/office/drawing/2014/main" id="{E4D4005A-4647-4086-9144-7BCC7DFEFB1B}"/>
              </a:ext>
            </a:extLst>
          </p:cNvPr>
          <p:cNvSpPr>
            <a:spLocks noGrp="1"/>
          </p:cNvSpPr>
          <p:nvPr>
            <p:ph type="body" sz="quarter" idx="11"/>
          </p:nvPr>
        </p:nvSpPr>
        <p:spPr/>
        <p:txBody>
          <a:bodyPr/>
          <a:lstStyle/>
          <a:p>
            <a:r>
              <a:rPr lang="en-US" dirty="0" err="1"/>
              <a:t>maulik.trivedi@darshan.ac.in</a:t>
            </a:r>
            <a:endParaRPr lang="en-US" dirty="0"/>
          </a:p>
        </p:txBody>
      </p:sp>
      <p:sp>
        <p:nvSpPr>
          <p:cNvPr id="4" name="Text Placeholder 3">
            <a:extLst>
              <a:ext uri="{FF2B5EF4-FFF2-40B4-BE49-F238E27FC236}">
                <a16:creationId xmlns:a16="http://schemas.microsoft.com/office/drawing/2014/main" id="{6F817D43-889A-4049-ACFD-9B3B648B6A91}"/>
              </a:ext>
            </a:extLst>
          </p:cNvPr>
          <p:cNvSpPr>
            <a:spLocks noGrp="1"/>
          </p:cNvSpPr>
          <p:nvPr>
            <p:ph type="body" sz="quarter" idx="12"/>
          </p:nvPr>
        </p:nvSpPr>
        <p:spPr/>
        <p:txBody>
          <a:bodyPr/>
          <a:lstStyle/>
          <a:p>
            <a:r>
              <a:rPr lang="en-US" dirty="0"/>
              <a:t>+91-9998265805</a:t>
            </a:r>
          </a:p>
        </p:txBody>
      </p:sp>
      <p:sp>
        <p:nvSpPr>
          <p:cNvPr id="5" name="Text Placeholder 4">
            <a:extLst>
              <a:ext uri="{FF2B5EF4-FFF2-40B4-BE49-F238E27FC236}">
                <a16:creationId xmlns:a16="http://schemas.microsoft.com/office/drawing/2014/main" id="{B786D614-6447-4787-8025-9C902A1B7344}"/>
              </a:ext>
            </a:extLst>
          </p:cNvPr>
          <p:cNvSpPr>
            <a:spLocks noGrp="1"/>
          </p:cNvSpPr>
          <p:nvPr>
            <p:ph type="body" sz="quarter" idx="13"/>
          </p:nvPr>
        </p:nvSpPr>
        <p:spPr/>
        <p:txBody>
          <a:bodyPr/>
          <a:lstStyle/>
          <a:p>
            <a:r>
              <a:rPr lang="en-US" dirty="0"/>
              <a:t>Computer Engineering Department</a:t>
            </a:r>
          </a:p>
        </p:txBody>
      </p:sp>
      <p:sp>
        <p:nvSpPr>
          <p:cNvPr id="6" name="Text Placeholder 5">
            <a:extLst>
              <a:ext uri="{FF2B5EF4-FFF2-40B4-BE49-F238E27FC236}">
                <a16:creationId xmlns:a16="http://schemas.microsoft.com/office/drawing/2014/main" id="{1F7AB9BC-FE08-46B2-A19C-803CB5DF0CD1}"/>
              </a:ext>
            </a:extLst>
          </p:cNvPr>
          <p:cNvSpPr>
            <a:spLocks noGrp="1"/>
          </p:cNvSpPr>
          <p:nvPr>
            <p:ph type="body" sz="quarter" idx="14"/>
          </p:nvPr>
        </p:nvSpPr>
        <p:spPr/>
        <p:txBody>
          <a:bodyPr/>
          <a:lstStyle/>
          <a:p>
            <a:r>
              <a:rPr lang="en-US" dirty="0"/>
              <a:t>Prof. Maulik D Trivedi</a:t>
            </a:r>
          </a:p>
        </p:txBody>
      </p:sp>
      <p:pic>
        <p:nvPicPr>
          <p:cNvPr id="24" name="Picture Placeholder 23">
            <a:extLst>
              <a:ext uri="{FF2B5EF4-FFF2-40B4-BE49-F238E27FC236}">
                <a16:creationId xmlns:a16="http://schemas.microsoft.com/office/drawing/2014/main" id="{4FC20EE9-4DB6-49AC-8191-5DB6BA1966B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353569" y="5211251"/>
            <a:ext cx="1353599" cy="1353599"/>
          </a:xfrm>
        </p:spPr>
      </p:pic>
      <p:sp>
        <p:nvSpPr>
          <p:cNvPr id="11" name="AutoShape 3">
            <a:extLst>
              <a:ext uri="{FF2B5EF4-FFF2-40B4-BE49-F238E27FC236}">
                <a16:creationId xmlns:a16="http://schemas.microsoft.com/office/drawing/2014/main" id="{3D1B70E7-2396-452E-A00A-D1D4AA1E56DF}"/>
              </a:ext>
            </a:extLst>
          </p:cNvPr>
          <p:cNvSpPr>
            <a:spLocks noChangeAspect="1" noChangeArrowheads="1" noTextEdit="1"/>
          </p:cNvSpPr>
          <p:nvPr/>
        </p:nvSpPr>
        <p:spPr bwMode="auto">
          <a:xfrm>
            <a:off x="5573676" y="-3055324"/>
            <a:ext cx="7721600" cy="145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ext Placeholder 6"/>
          <p:cNvSpPr>
            <a:spLocks noGrp="1"/>
          </p:cNvSpPr>
          <p:nvPr>
            <p:ph type="body" sz="quarter" idx="16"/>
          </p:nvPr>
        </p:nvSpPr>
        <p:spPr/>
        <p:txBody>
          <a:bodyPr/>
          <a:lstStyle/>
          <a:p>
            <a:r>
              <a:rPr lang="en-US" b="1" dirty="0"/>
              <a:t>Cyber Security </a:t>
            </a:r>
            <a:r>
              <a:rPr lang="en-US" dirty="0">
                <a:latin typeface="Roboto Condensed Light" panose="02000000000000000000" pitchFamily="2" charset="0"/>
                <a:ea typeface="Roboto Condensed Light" panose="02000000000000000000" pitchFamily="2" charset="0"/>
              </a:rPr>
              <a:t>(CS)</a:t>
            </a:r>
          </a:p>
          <a:p>
            <a:r>
              <a:rPr lang="en-US" dirty="0">
                <a:latin typeface="Roboto Condensed Light" panose="02000000000000000000" pitchFamily="2" charset="0"/>
                <a:ea typeface="Roboto Condensed Light" panose="02000000000000000000" pitchFamily="2" charset="0"/>
              </a:rPr>
              <a:t>GTU - 3150714 </a:t>
            </a:r>
          </a:p>
        </p:txBody>
      </p:sp>
    </p:spTree>
    <p:extLst>
      <p:ext uri="{BB962C8B-B14F-4D97-AF65-F5344CB8AC3E}">
        <p14:creationId xmlns:p14="http://schemas.microsoft.com/office/powerpoint/2010/main" val="661001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CFDAB-2FD0-BA42-B475-FEC5DFBEFF33}"/>
              </a:ext>
            </a:extLst>
          </p:cNvPr>
          <p:cNvSpPr>
            <a:spLocks noGrp="1"/>
          </p:cNvSpPr>
          <p:nvPr>
            <p:ph type="title"/>
          </p:nvPr>
        </p:nvSpPr>
        <p:spPr/>
        <p:txBody>
          <a:bodyPr/>
          <a:lstStyle/>
          <a:p>
            <a:r>
              <a:rPr lang="en-US" dirty="0"/>
              <a:t>Types of Vulnerability </a:t>
            </a:r>
            <a:r>
              <a:rPr lang="en-IN" dirty="0"/>
              <a:t>Scanners</a:t>
            </a:r>
            <a:endParaRPr lang="en-US" dirty="0"/>
          </a:p>
        </p:txBody>
      </p:sp>
      <p:sp>
        <p:nvSpPr>
          <p:cNvPr id="3" name="Content Placeholder 2">
            <a:extLst>
              <a:ext uri="{FF2B5EF4-FFF2-40B4-BE49-F238E27FC236}">
                <a16:creationId xmlns:a16="http://schemas.microsoft.com/office/drawing/2014/main" id="{BD7F1E6A-DF26-AC47-98D6-B6F148505EF2}"/>
              </a:ext>
            </a:extLst>
          </p:cNvPr>
          <p:cNvSpPr>
            <a:spLocks noGrp="1"/>
          </p:cNvSpPr>
          <p:nvPr>
            <p:ph idx="1"/>
          </p:nvPr>
        </p:nvSpPr>
        <p:spPr/>
        <p:txBody>
          <a:bodyPr/>
          <a:lstStyle/>
          <a:p>
            <a:r>
              <a:rPr lang="en-IN" dirty="0"/>
              <a:t>There are generally two types of vulnerability scanning tools:</a:t>
            </a:r>
          </a:p>
          <a:p>
            <a:pPr marL="457200" indent="-457200">
              <a:buFont typeface="+mj-lt"/>
              <a:buAutoNum type="arabicPeriod"/>
            </a:pPr>
            <a:r>
              <a:rPr lang="en-IN" b="1" dirty="0">
                <a:solidFill>
                  <a:srgbClr val="C00000"/>
                </a:solidFill>
              </a:rPr>
              <a:t>Network-based scanning tool:</a:t>
            </a:r>
          </a:p>
          <a:p>
            <a:r>
              <a:rPr lang="en-IN" dirty="0"/>
              <a:t>Network-based scanning tools send </a:t>
            </a:r>
            <a:r>
              <a:rPr lang="en-IN" dirty="0">
                <a:solidFill>
                  <a:srgbClr val="C00000"/>
                </a:solidFill>
              </a:rPr>
              <a:t>network traffic </a:t>
            </a:r>
            <a:r>
              <a:rPr lang="en-IN" dirty="0"/>
              <a:t>to various network hosts and devices.</a:t>
            </a:r>
          </a:p>
          <a:p>
            <a:r>
              <a:rPr lang="en-IN" dirty="0"/>
              <a:t>It with the goal of gathering information that will indicate whether those systems have holes that can be exploited.</a:t>
            </a:r>
          </a:p>
          <a:p>
            <a:r>
              <a:rPr lang="en-IN" dirty="0"/>
              <a:t>Example: OpenVAS, Wireshark, NMAP, </a:t>
            </a:r>
            <a:r>
              <a:rPr lang="en-IN" dirty="0" err="1"/>
              <a:t>Nikto</a:t>
            </a:r>
            <a:r>
              <a:rPr lang="en-IN" dirty="0"/>
              <a:t> etc.</a:t>
            </a:r>
          </a:p>
          <a:p>
            <a:pPr marL="457200" indent="-457200">
              <a:buFont typeface="+mj-lt"/>
              <a:buAutoNum type="arabicPeriod" startAt="2"/>
            </a:pPr>
            <a:r>
              <a:rPr lang="en-IN" b="1" dirty="0">
                <a:solidFill>
                  <a:srgbClr val="C00000"/>
                </a:solidFill>
              </a:rPr>
              <a:t>Host-based scanning tool:</a:t>
            </a:r>
          </a:p>
          <a:p>
            <a:r>
              <a:rPr lang="en-IN" dirty="0"/>
              <a:t>Host-based scanning tools are </a:t>
            </a:r>
            <a:r>
              <a:rPr lang="en-IN" dirty="0">
                <a:solidFill>
                  <a:srgbClr val="C00000"/>
                </a:solidFill>
              </a:rPr>
              <a:t>run on each host </a:t>
            </a:r>
            <a:r>
              <a:rPr lang="en-IN" dirty="0"/>
              <a:t>to scan for a wide range of system problems.</a:t>
            </a:r>
          </a:p>
          <a:p>
            <a:r>
              <a:rPr lang="en-IN" dirty="0"/>
              <a:t>It including unauthorized software, unauthorized accounts, unprotected logins, weak passwords and inappropriate access permissions.</a:t>
            </a:r>
          </a:p>
          <a:p>
            <a:r>
              <a:rPr lang="en-IN" dirty="0"/>
              <a:t>Example: OSSEC</a:t>
            </a:r>
          </a:p>
          <a:p>
            <a:endParaRPr lang="en-US" dirty="0"/>
          </a:p>
        </p:txBody>
      </p:sp>
    </p:spTree>
    <p:extLst>
      <p:ext uri="{BB962C8B-B14F-4D97-AF65-F5344CB8AC3E}">
        <p14:creationId xmlns:p14="http://schemas.microsoft.com/office/powerpoint/2010/main" val="15958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200B6-F7EB-5943-9D93-3D52589E6954}"/>
              </a:ext>
            </a:extLst>
          </p:cNvPr>
          <p:cNvSpPr>
            <a:spLocks noGrp="1"/>
          </p:cNvSpPr>
          <p:nvPr>
            <p:ph type="title"/>
          </p:nvPr>
        </p:nvSpPr>
        <p:spPr/>
        <p:txBody>
          <a:bodyPr>
            <a:normAutofit/>
          </a:bodyPr>
          <a:lstStyle/>
          <a:p>
            <a:r>
              <a:rPr lang="en-IN" dirty="0"/>
              <a:t>Types of Vulnerability Scanners</a:t>
            </a:r>
            <a:endParaRPr lang="en-US" dirty="0"/>
          </a:p>
        </p:txBody>
      </p:sp>
      <p:sp>
        <p:nvSpPr>
          <p:cNvPr id="3" name="Content Placeholder 2">
            <a:extLst>
              <a:ext uri="{FF2B5EF4-FFF2-40B4-BE49-F238E27FC236}">
                <a16:creationId xmlns:a16="http://schemas.microsoft.com/office/drawing/2014/main" id="{A1BEA0A4-4275-1046-A581-3A47C70CE708}"/>
              </a:ext>
            </a:extLst>
          </p:cNvPr>
          <p:cNvSpPr>
            <a:spLocks noGrp="1"/>
          </p:cNvSpPr>
          <p:nvPr>
            <p:ph idx="1"/>
          </p:nvPr>
        </p:nvSpPr>
        <p:spPr/>
        <p:txBody>
          <a:bodyPr/>
          <a:lstStyle/>
          <a:p>
            <a:r>
              <a:rPr lang="en-IN" b="1" dirty="0"/>
              <a:t>Cloud-Based Vulnerability Scanners</a:t>
            </a:r>
          </a:p>
          <a:p>
            <a:r>
              <a:rPr lang="en-IN" dirty="0"/>
              <a:t>Used to find vulnerabilities within cloud-based systems such as web applications, WordPress, and Joomla.</a:t>
            </a:r>
          </a:p>
          <a:p>
            <a:r>
              <a:rPr lang="en-IN" b="1" dirty="0"/>
              <a:t>Host-Based Vulnerability Scanners</a:t>
            </a:r>
          </a:p>
          <a:p>
            <a:r>
              <a:rPr lang="en-IN" dirty="0"/>
              <a:t>Used to find vulnerabilities on a single host or system such as an individual computer or a network device like a switch or core-router.</a:t>
            </a:r>
          </a:p>
          <a:p>
            <a:r>
              <a:rPr lang="en-IN" b="1" dirty="0"/>
              <a:t>Network-Based Vulnerability Scanners</a:t>
            </a:r>
          </a:p>
          <a:p>
            <a:r>
              <a:rPr lang="en-IN" dirty="0"/>
              <a:t>Used to find vulnerabilities in an internal network by scanning for open ports. Services running on open ports determined whether vulnerabilities exist or not with the help of the tool.</a:t>
            </a:r>
          </a:p>
          <a:p>
            <a:r>
              <a:rPr lang="en-IN" b="1" dirty="0"/>
              <a:t>Database-Based Vulnerability Scanners</a:t>
            </a:r>
          </a:p>
          <a:p>
            <a:r>
              <a:rPr lang="en-IN" dirty="0"/>
              <a:t>Used to find vulnerabilities in database management systems. Databases are the backbone of any system storing sensitive information. Vulnerability scanning is performed on database systems to prevent attacks like SQL Injection.</a:t>
            </a:r>
            <a:endParaRPr lang="en-US" dirty="0"/>
          </a:p>
          <a:p>
            <a:endParaRPr lang="en-US" dirty="0"/>
          </a:p>
        </p:txBody>
      </p:sp>
    </p:spTree>
    <p:extLst>
      <p:ext uri="{BB962C8B-B14F-4D97-AF65-F5344CB8AC3E}">
        <p14:creationId xmlns:p14="http://schemas.microsoft.com/office/powerpoint/2010/main" val="293954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AE183-0756-F04E-BD42-C541DCC1A7F3}"/>
              </a:ext>
            </a:extLst>
          </p:cNvPr>
          <p:cNvSpPr>
            <a:spLocks noGrp="1"/>
          </p:cNvSpPr>
          <p:nvPr>
            <p:ph type="title"/>
          </p:nvPr>
        </p:nvSpPr>
        <p:spPr/>
        <p:txBody>
          <a:bodyPr>
            <a:normAutofit/>
          </a:bodyPr>
          <a:lstStyle/>
          <a:p>
            <a:r>
              <a:rPr lang="en-IN" dirty="0"/>
              <a:t>False Negative</a:t>
            </a:r>
            <a:endParaRPr lang="en-US" dirty="0"/>
          </a:p>
        </p:txBody>
      </p:sp>
      <p:sp>
        <p:nvSpPr>
          <p:cNvPr id="3" name="Content Placeholder 2">
            <a:extLst>
              <a:ext uri="{FF2B5EF4-FFF2-40B4-BE49-F238E27FC236}">
                <a16:creationId xmlns:a16="http://schemas.microsoft.com/office/drawing/2014/main" id="{C7D95144-0C93-DC4E-9F91-2E58119F56F6}"/>
              </a:ext>
            </a:extLst>
          </p:cNvPr>
          <p:cNvSpPr>
            <a:spLocks noGrp="1"/>
          </p:cNvSpPr>
          <p:nvPr>
            <p:ph idx="1"/>
          </p:nvPr>
        </p:nvSpPr>
        <p:spPr/>
        <p:txBody>
          <a:bodyPr/>
          <a:lstStyle/>
          <a:p>
            <a:r>
              <a:rPr lang="en-IN" dirty="0"/>
              <a:t>The vulnerability scanners use </a:t>
            </a:r>
            <a:r>
              <a:rPr lang="en-IN" dirty="0">
                <a:solidFill>
                  <a:srgbClr val="C00000"/>
                </a:solidFill>
              </a:rPr>
              <a:t>predefined tests </a:t>
            </a:r>
            <a:r>
              <a:rPr lang="en-IN" dirty="0"/>
              <a:t>to identify vulnerabilities (also called </a:t>
            </a:r>
            <a:r>
              <a:rPr lang="en-IN" dirty="0" err="1">
                <a:solidFill>
                  <a:srgbClr val="C00000"/>
                </a:solidFill>
              </a:rPr>
              <a:t>vulns</a:t>
            </a:r>
            <a:r>
              <a:rPr lang="en-IN" dirty="0"/>
              <a:t>). </a:t>
            </a:r>
          </a:p>
          <a:p>
            <a:r>
              <a:rPr lang="en-IN" dirty="0"/>
              <a:t>If the scanner has insufficient test then the scanner does not report the vulnerability exists on the system. </a:t>
            </a:r>
          </a:p>
          <a:p>
            <a:r>
              <a:rPr lang="en-IN" dirty="0"/>
              <a:t>It can be known as </a:t>
            </a:r>
            <a:r>
              <a:rPr lang="en-IN" dirty="0">
                <a:solidFill>
                  <a:srgbClr val="C00000"/>
                </a:solidFill>
              </a:rPr>
              <a:t>false negative</a:t>
            </a:r>
            <a:r>
              <a:rPr lang="en-IN" dirty="0"/>
              <a:t>.</a:t>
            </a:r>
          </a:p>
          <a:p>
            <a:endParaRPr lang="en-US" dirty="0"/>
          </a:p>
        </p:txBody>
      </p:sp>
    </p:spTree>
    <p:extLst>
      <p:ext uri="{BB962C8B-B14F-4D97-AF65-F5344CB8AC3E}">
        <p14:creationId xmlns:p14="http://schemas.microsoft.com/office/powerpoint/2010/main" val="257003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9E7EB-393A-9D49-BC7B-EF25FA469098}"/>
              </a:ext>
            </a:extLst>
          </p:cNvPr>
          <p:cNvSpPr>
            <a:spLocks noGrp="1"/>
          </p:cNvSpPr>
          <p:nvPr>
            <p:ph type="title"/>
          </p:nvPr>
        </p:nvSpPr>
        <p:spPr/>
        <p:txBody>
          <a:bodyPr>
            <a:normAutofit/>
          </a:bodyPr>
          <a:lstStyle/>
          <a:p>
            <a:r>
              <a:rPr lang="en-IN" dirty="0"/>
              <a:t>Zero-day Vulnerability</a:t>
            </a:r>
            <a:endParaRPr lang="en-US" dirty="0"/>
          </a:p>
        </p:txBody>
      </p:sp>
      <p:sp>
        <p:nvSpPr>
          <p:cNvPr id="3" name="Content Placeholder 2">
            <a:extLst>
              <a:ext uri="{FF2B5EF4-FFF2-40B4-BE49-F238E27FC236}">
                <a16:creationId xmlns:a16="http://schemas.microsoft.com/office/drawing/2014/main" id="{2C93DA34-04F4-D644-A1B4-962CF8F54B2E}"/>
              </a:ext>
            </a:extLst>
          </p:cNvPr>
          <p:cNvSpPr>
            <a:spLocks noGrp="1"/>
          </p:cNvSpPr>
          <p:nvPr>
            <p:ph idx="1"/>
          </p:nvPr>
        </p:nvSpPr>
        <p:spPr/>
        <p:txBody>
          <a:bodyPr/>
          <a:lstStyle/>
          <a:p>
            <a:r>
              <a:rPr lang="en-IN" dirty="0"/>
              <a:t>Zero-day vulnerability refers to a </a:t>
            </a:r>
            <a:r>
              <a:rPr lang="en-IN" dirty="0">
                <a:solidFill>
                  <a:srgbClr val="C00000"/>
                </a:solidFill>
              </a:rPr>
              <a:t>hole in software </a:t>
            </a:r>
            <a:r>
              <a:rPr lang="en-IN" dirty="0"/>
              <a:t>that is unknown to the vendor.</a:t>
            </a:r>
          </a:p>
          <a:p>
            <a:r>
              <a:rPr lang="en-IN" dirty="0"/>
              <a:t>This security hole is then exploited by hackers before the vendor becomes aware and hurries to fix it- this exploit is called a </a:t>
            </a:r>
            <a:r>
              <a:rPr lang="en-IN" dirty="0">
                <a:solidFill>
                  <a:srgbClr val="C00000"/>
                </a:solidFill>
              </a:rPr>
              <a:t>zero day attack</a:t>
            </a:r>
            <a:r>
              <a:rPr lang="en-IN" dirty="0"/>
              <a:t>.</a:t>
            </a:r>
          </a:p>
          <a:p>
            <a:r>
              <a:rPr lang="en-IN" dirty="0"/>
              <a:t>Zero-day vulnerabilities are particular dangerous because they represent a gap in knowledge between the attacker and defender.</a:t>
            </a:r>
          </a:p>
          <a:p>
            <a:endParaRPr lang="en-US" dirty="0"/>
          </a:p>
        </p:txBody>
      </p:sp>
    </p:spTree>
    <p:extLst>
      <p:ext uri="{BB962C8B-B14F-4D97-AF65-F5344CB8AC3E}">
        <p14:creationId xmlns:p14="http://schemas.microsoft.com/office/powerpoint/2010/main" val="129804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88576-7A63-CE4E-B767-8F131CFBC42C}"/>
              </a:ext>
            </a:extLst>
          </p:cNvPr>
          <p:cNvSpPr>
            <a:spLocks noGrp="1"/>
          </p:cNvSpPr>
          <p:nvPr>
            <p:ph type="title"/>
          </p:nvPr>
        </p:nvSpPr>
        <p:spPr/>
        <p:txBody>
          <a:bodyPr>
            <a:normAutofit/>
          </a:bodyPr>
          <a:lstStyle/>
          <a:p>
            <a:r>
              <a:rPr lang="en-IN" dirty="0"/>
              <a:t>False Positive</a:t>
            </a:r>
            <a:endParaRPr lang="en-US" dirty="0"/>
          </a:p>
        </p:txBody>
      </p:sp>
      <p:sp>
        <p:nvSpPr>
          <p:cNvPr id="3" name="Content Placeholder 2">
            <a:extLst>
              <a:ext uri="{FF2B5EF4-FFF2-40B4-BE49-F238E27FC236}">
                <a16:creationId xmlns:a16="http://schemas.microsoft.com/office/drawing/2014/main" id="{97FAD686-A3BA-8E41-BF56-DDB49966650D}"/>
              </a:ext>
            </a:extLst>
          </p:cNvPr>
          <p:cNvSpPr>
            <a:spLocks noGrp="1"/>
          </p:cNvSpPr>
          <p:nvPr>
            <p:ph idx="1"/>
          </p:nvPr>
        </p:nvSpPr>
        <p:spPr/>
        <p:txBody>
          <a:bodyPr/>
          <a:lstStyle/>
          <a:p>
            <a:r>
              <a:rPr lang="en-IN" dirty="0"/>
              <a:t>If the scanner has a poorly written test then scanner reports vulnerability even if it does not exist on a system. It may produce a </a:t>
            </a:r>
            <a:r>
              <a:rPr lang="en-IN" dirty="0">
                <a:solidFill>
                  <a:srgbClr val="C00000"/>
                </a:solidFill>
              </a:rPr>
              <a:t>false positive</a:t>
            </a:r>
            <a:r>
              <a:rPr lang="en-IN" dirty="0"/>
              <a:t>.</a:t>
            </a:r>
          </a:p>
          <a:p>
            <a:r>
              <a:rPr lang="en-IN" dirty="0"/>
              <a:t>It wastes time as administrators must follow up to manually check the vulnerability that is actually vulnerable or not.</a:t>
            </a:r>
            <a:endParaRPr lang="en-US" dirty="0"/>
          </a:p>
          <a:p>
            <a:r>
              <a:rPr lang="en-IN" dirty="0"/>
              <a:t>Some of the free and very useful vulnerability scanners are:</a:t>
            </a:r>
          </a:p>
          <a:p>
            <a:pPr lvl="1"/>
            <a:r>
              <a:rPr lang="en-IN" dirty="0" err="1"/>
              <a:t>Netcat</a:t>
            </a:r>
            <a:endParaRPr lang="en-IN" dirty="0"/>
          </a:p>
          <a:p>
            <a:pPr lvl="1"/>
            <a:r>
              <a:rPr lang="en-IN" dirty="0" err="1"/>
              <a:t>Socat</a:t>
            </a:r>
            <a:endParaRPr lang="en-IN" dirty="0"/>
          </a:p>
          <a:p>
            <a:pPr marL="0" indent="0">
              <a:buNone/>
            </a:pPr>
            <a:endParaRPr lang="en-US" dirty="0"/>
          </a:p>
        </p:txBody>
      </p:sp>
    </p:spTree>
    <p:extLst>
      <p:ext uri="{BB962C8B-B14F-4D97-AF65-F5344CB8AC3E}">
        <p14:creationId xmlns:p14="http://schemas.microsoft.com/office/powerpoint/2010/main" val="172857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8470-68C2-5449-9CB4-349E26DA8B8A}"/>
              </a:ext>
            </a:extLst>
          </p:cNvPr>
          <p:cNvSpPr>
            <a:spLocks noGrp="1"/>
          </p:cNvSpPr>
          <p:nvPr>
            <p:ph type="title"/>
          </p:nvPr>
        </p:nvSpPr>
        <p:spPr/>
        <p:txBody>
          <a:bodyPr>
            <a:normAutofit/>
          </a:bodyPr>
          <a:lstStyle/>
          <a:p>
            <a:r>
              <a:rPr lang="en-IN" dirty="0"/>
              <a:t>Open Port / Service Identification</a:t>
            </a:r>
            <a:endParaRPr lang="en-US" dirty="0"/>
          </a:p>
        </p:txBody>
      </p:sp>
      <p:sp>
        <p:nvSpPr>
          <p:cNvPr id="3" name="Content Placeholder 2">
            <a:extLst>
              <a:ext uri="{FF2B5EF4-FFF2-40B4-BE49-F238E27FC236}">
                <a16:creationId xmlns:a16="http://schemas.microsoft.com/office/drawing/2014/main" id="{04D33591-182B-604C-8DFD-0BA5E88BDFC4}"/>
              </a:ext>
            </a:extLst>
          </p:cNvPr>
          <p:cNvSpPr>
            <a:spLocks noGrp="1"/>
          </p:cNvSpPr>
          <p:nvPr>
            <p:ph idx="1"/>
          </p:nvPr>
        </p:nvSpPr>
        <p:spPr/>
        <p:txBody>
          <a:bodyPr/>
          <a:lstStyle/>
          <a:p>
            <a:r>
              <a:rPr lang="en-IN" dirty="0"/>
              <a:t>Some services are very insecure. Telnet (port 23) is famous for its </a:t>
            </a:r>
            <a:r>
              <a:rPr lang="en-IN" dirty="0">
                <a:solidFill>
                  <a:srgbClr val="C00000"/>
                </a:solidFill>
              </a:rPr>
              <a:t>lack of encryption </a:t>
            </a:r>
            <a:r>
              <a:rPr lang="en-IN" dirty="0"/>
              <a:t>that leaks passwords.</a:t>
            </a:r>
          </a:p>
          <a:p>
            <a:r>
              <a:rPr lang="en-IN" dirty="0"/>
              <a:t>Hence </a:t>
            </a:r>
            <a:r>
              <a:rPr lang="en-IN" dirty="0">
                <a:solidFill>
                  <a:srgbClr val="C00000"/>
                </a:solidFill>
              </a:rPr>
              <a:t>Secure Shell </a:t>
            </a:r>
            <a:r>
              <a:rPr lang="en-IN" dirty="0"/>
              <a:t>(SSH) is widely accepted and reduced the presence of telnet on the Internet.</a:t>
            </a:r>
          </a:p>
          <a:p>
            <a:r>
              <a:rPr lang="en-IN" dirty="0"/>
              <a:t>Services do not always run on default ports, hence the scanner must rely on banners and “nudges” to produce a response from a listening port.</a:t>
            </a:r>
          </a:p>
          <a:p>
            <a:r>
              <a:rPr lang="en-IN" dirty="0"/>
              <a:t>Services do not always declare themselves. Telnet and SMTP (port 25) services return text-based banners when receives request for connection. It does not wait for particular incoming data on that connection.</a:t>
            </a:r>
          </a:p>
          <a:p>
            <a:r>
              <a:rPr lang="en-IN" dirty="0"/>
              <a:t>HTTP (port 80) will not respond for connection until the service receives a request that contains data.</a:t>
            </a:r>
          </a:p>
          <a:p>
            <a:r>
              <a:rPr lang="en-IN" dirty="0"/>
              <a:t>This way, scanners may distinguish whether an HTTP or SMTP service is listening on  non-standard port.</a:t>
            </a:r>
          </a:p>
          <a:p>
            <a:endParaRPr lang="en-US" dirty="0"/>
          </a:p>
        </p:txBody>
      </p:sp>
    </p:spTree>
    <p:extLst>
      <p:ext uri="{BB962C8B-B14F-4D97-AF65-F5344CB8AC3E}">
        <p14:creationId xmlns:p14="http://schemas.microsoft.com/office/powerpoint/2010/main" val="67692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3C60B-3CFA-C14A-A781-AF653A0EB2CC}"/>
              </a:ext>
            </a:extLst>
          </p:cNvPr>
          <p:cNvSpPr>
            <a:spLocks noGrp="1"/>
          </p:cNvSpPr>
          <p:nvPr>
            <p:ph type="title"/>
          </p:nvPr>
        </p:nvSpPr>
        <p:spPr/>
        <p:txBody>
          <a:bodyPr>
            <a:normAutofit/>
          </a:bodyPr>
          <a:lstStyle/>
          <a:p>
            <a:r>
              <a:rPr lang="en-IN" dirty="0"/>
              <a:t>Banner / Version Check</a:t>
            </a:r>
            <a:endParaRPr lang="en-US" dirty="0"/>
          </a:p>
        </p:txBody>
      </p:sp>
      <p:sp>
        <p:nvSpPr>
          <p:cNvPr id="3" name="Content Placeholder 2">
            <a:extLst>
              <a:ext uri="{FF2B5EF4-FFF2-40B4-BE49-F238E27FC236}">
                <a16:creationId xmlns:a16="http://schemas.microsoft.com/office/drawing/2014/main" id="{7077E790-BCBA-CA4A-A750-678BF5CC04F9}"/>
              </a:ext>
            </a:extLst>
          </p:cNvPr>
          <p:cNvSpPr>
            <a:spLocks noGrp="1"/>
          </p:cNvSpPr>
          <p:nvPr>
            <p:ph idx="1"/>
          </p:nvPr>
        </p:nvSpPr>
        <p:spPr/>
        <p:txBody>
          <a:bodyPr/>
          <a:lstStyle/>
          <a:p>
            <a:r>
              <a:rPr lang="en-IN" dirty="0"/>
              <a:t>Some services declare information about themselves without receiving particular data from a client.</a:t>
            </a:r>
          </a:p>
          <a:p>
            <a:r>
              <a:rPr lang="en-IN" dirty="0"/>
              <a:t>Banner Grabbing:</a:t>
            </a:r>
          </a:p>
          <a:p>
            <a:pPr lvl="1"/>
            <a:r>
              <a:rPr lang="en-IN" dirty="0">
                <a:solidFill>
                  <a:srgbClr val="C00000"/>
                </a:solidFill>
              </a:rPr>
              <a:t>Banner</a:t>
            </a:r>
            <a:r>
              <a:rPr lang="en-IN" dirty="0"/>
              <a:t> </a:t>
            </a:r>
            <a:r>
              <a:rPr lang="en-IN" dirty="0">
                <a:solidFill>
                  <a:srgbClr val="C00000"/>
                </a:solidFill>
              </a:rPr>
              <a:t>grabbing</a:t>
            </a:r>
            <a:r>
              <a:rPr lang="en-IN" dirty="0"/>
              <a:t> is a technique used to gain information about a computer system on a network and the services running on its open ports. </a:t>
            </a:r>
          </a:p>
          <a:p>
            <a:pPr lvl="1"/>
            <a:r>
              <a:rPr lang="en-IN" dirty="0"/>
              <a:t>Administrators can use this to take inventory of the systems and services on their network. </a:t>
            </a:r>
          </a:p>
          <a:p>
            <a:pPr lvl="1"/>
            <a:r>
              <a:rPr lang="en-IN" dirty="0"/>
              <a:t>Tools commonly used to perform </a:t>
            </a:r>
            <a:r>
              <a:rPr lang="en-IN" dirty="0">
                <a:solidFill>
                  <a:srgbClr val="C00000"/>
                </a:solidFill>
              </a:rPr>
              <a:t>banner</a:t>
            </a:r>
            <a:r>
              <a:rPr lang="en-IN" dirty="0"/>
              <a:t> </a:t>
            </a:r>
            <a:r>
              <a:rPr lang="en-IN" dirty="0">
                <a:solidFill>
                  <a:srgbClr val="C00000"/>
                </a:solidFill>
              </a:rPr>
              <a:t>grabbing</a:t>
            </a:r>
            <a:r>
              <a:rPr lang="en-IN" dirty="0"/>
              <a:t> are Telnet, </a:t>
            </a:r>
            <a:r>
              <a:rPr lang="en-IN" dirty="0" err="1"/>
              <a:t>nmap</a:t>
            </a:r>
            <a:r>
              <a:rPr lang="en-IN" dirty="0"/>
              <a:t>, </a:t>
            </a:r>
            <a:r>
              <a:rPr lang="en-IN" dirty="0" err="1"/>
              <a:t>zmap</a:t>
            </a:r>
            <a:r>
              <a:rPr lang="en-IN" dirty="0"/>
              <a:t> and </a:t>
            </a:r>
            <a:r>
              <a:rPr lang="en-IN" dirty="0" err="1"/>
              <a:t>Netcat</a:t>
            </a:r>
            <a:r>
              <a:rPr lang="en-IN" dirty="0"/>
              <a:t>.	</a:t>
            </a:r>
          </a:p>
          <a:p>
            <a:r>
              <a:rPr lang="en-IN" dirty="0"/>
              <a:t>Example: </a:t>
            </a:r>
          </a:p>
          <a:p>
            <a:pPr lvl="1"/>
            <a:r>
              <a:rPr lang="en-IN" dirty="0"/>
              <a:t>SSH command</a:t>
            </a:r>
          </a:p>
          <a:p>
            <a:r>
              <a:rPr lang="en-IN" dirty="0"/>
              <a:t>If you know the version of SSH and target operating system then it is very easy for someone to compromise the host.</a:t>
            </a:r>
          </a:p>
          <a:p>
            <a:r>
              <a:rPr lang="en-IN" dirty="0"/>
              <a:t>System administrators usually remove or change banners to make them more secure, but this doesn’t remove the vulnerability.</a:t>
            </a:r>
          </a:p>
          <a:p>
            <a:endParaRPr lang="en-US" dirty="0"/>
          </a:p>
        </p:txBody>
      </p:sp>
    </p:spTree>
    <p:extLst>
      <p:ext uri="{BB962C8B-B14F-4D97-AF65-F5344CB8AC3E}">
        <p14:creationId xmlns:p14="http://schemas.microsoft.com/office/powerpoint/2010/main" val="417243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FFDF5-C619-704C-BC26-CABD6F8A59FD}"/>
              </a:ext>
            </a:extLst>
          </p:cNvPr>
          <p:cNvSpPr>
            <a:spLocks noGrp="1"/>
          </p:cNvSpPr>
          <p:nvPr>
            <p:ph type="title"/>
          </p:nvPr>
        </p:nvSpPr>
        <p:spPr/>
        <p:txBody>
          <a:bodyPr/>
          <a:lstStyle/>
          <a:p>
            <a:r>
              <a:rPr lang="en-US" dirty="0"/>
              <a:t>Probe</a:t>
            </a:r>
          </a:p>
        </p:txBody>
      </p:sp>
      <p:sp>
        <p:nvSpPr>
          <p:cNvPr id="3" name="Content Placeholder 2">
            <a:extLst>
              <a:ext uri="{FF2B5EF4-FFF2-40B4-BE49-F238E27FC236}">
                <a16:creationId xmlns:a16="http://schemas.microsoft.com/office/drawing/2014/main" id="{91F1081C-1135-3A42-BDAD-3DFB75F40E90}"/>
              </a:ext>
            </a:extLst>
          </p:cNvPr>
          <p:cNvSpPr>
            <a:spLocks noGrp="1"/>
          </p:cNvSpPr>
          <p:nvPr>
            <p:ph idx="1"/>
          </p:nvPr>
        </p:nvSpPr>
        <p:spPr/>
        <p:txBody>
          <a:bodyPr/>
          <a:lstStyle/>
          <a:p>
            <a:r>
              <a:rPr lang="en-IN" dirty="0"/>
              <a:t>In Computer Security, a probe is an </a:t>
            </a:r>
            <a:r>
              <a:rPr lang="en-IN" dirty="0">
                <a:solidFill>
                  <a:srgbClr val="C00000"/>
                </a:solidFill>
              </a:rPr>
              <a:t>attempt to gain access </a:t>
            </a:r>
            <a:r>
              <a:rPr lang="en-IN" dirty="0"/>
              <a:t>to a computer and its files through a </a:t>
            </a:r>
            <a:r>
              <a:rPr lang="en-IN" dirty="0">
                <a:solidFill>
                  <a:srgbClr val="C00000"/>
                </a:solidFill>
              </a:rPr>
              <a:t>known or probable weak point </a:t>
            </a:r>
            <a:r>
              <a:rPr lang="en-IN" dirty="0"/>
              <a:t>in the computer system.</a:t>
            </a:r>
          </a:p>
          <a:p>
            <a:r>
              <a:rPr lang="en-IN" dirty="0"/>
              <a:t>A probe is an action taken or an object used for the purpose of learning or collecting data about the state of the network.</a:t>
            </a:r>
          </a:p>
          <a:p>
            <a:r>
              <a:rPr lang="en-IN" dirty="0"/>
              <a:t>For example, an empty message can be sent simply to see whether the destination actually exists. Ping is a common utility for sending such a probe.</a:t>
            </a:r>
          </a:p>
          <a:p>
            <a:endParaRPr lang="en-US" dirty="0"/>
          </a:p>
        </p:txBody>
      </p:sp>
      <p:pic>
        <p:nvPicPr>
          <p:cNvPr id="4" name="Picture 3">
            <a:extLst>
              <a:ext uri="{FF2B5EF4-FFF2-40B4-BE49-F238E27FC236}">
                <a16:creationId xmlns:a16="http://schemas.microsoft.com/office/drawing/2014/main" id="{98CE42D6-DA1D-1B4A-9586-3491B003BE1C}"/>
              </a:ext>
            </a:extLst>
          </p:cNvPr>
          <p:cNvPicPr>
            <a:picLocks noChangeAspect="1"/>
          </p:cNvPicPr>
          <p:nvPr/>
        </p:nvPicPr>
        <p:blipFill>
          <a:blip r:embed="rId2"/>
          <a:stretch>
            <a:fillRect/>
          </a:stretch>
        </p:blipFill>
        <p:spPr>
          <a:xfrm>
            <a:off x="2993985" y="3305970"/>
            <a:ext cx="6204030" cy="3148039"/>
          </a:xfrm>
          <a:prstGeom prst="rect">
            <a:avLst/>
          </a:prstGeom>
        </p:spPr>
      </p:pic>
    </p:spTree>
    <p:extLst>
      <p:ext uri="{BB962C8B-B14F-4D97-AF65-F5344CB8AC3E}">
        <p14:creationId xmlns:p14="http://schemas.microsoft.com/office/powerpoint/2010/main" val="137891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D680C-1426-4245-8F80-64A657992264}"/>
              </a:ext>
            </a:extLst>
          </p:cNvPr>
          <p:cNvSpPr>
            <a:spLocks noGrp="1"/>
          </p:cNvSpPr>
          <p:nvPr>
            <p:ph type="title"/>
          </p:nvPr>
        </p:nvSpPr>
        <p:spPr/>
        <p:txBody>
          <a:bodyPr/>
          <a:lstStyle/>
          <a:p>
            <a:r>
              <a:rPr lang="en-US" dirty="0"/>
              <a:t>Two Type of Probe</a:t>
            </a:r>
          </a:p>
        </p:txBody>
      </p:sp>
      <p:sp>
        <p:nvSpPr>
          <p:cNvPr id="3" name="Content Placeholder 2">
            <a:extLst>
              <a:ext uri="{FF2B5EF4-FFF2-40B4-BE49-F238E27FC236}">
                <a16:creationId xmlns:a16="http://schemas.microsoft.com/office/drawing/2014/main" id="{174B781C-3887-AC4C-84D8-8E9CF03EA04C}"/>
              </a:ext>
            </a:extLst>
          </p:cNvPr>
          <p:cNvSpPr>
            <a:spLocks noGrp="1"/>
          </p:cNvSpPr>
          <p:nvPr>
            <p:ph idx="1"/>
          </p:nvPr>
        </p:nvSpPr>
        <p:spPr/>
        <p:txBody>
          <a:bodyPr/>
          <a:lstStyle/>
          <a:p>
            <a:pPr marL="457200" indent="-457200">
              <a:buFont typeface="+mj-lt"/>
              <a:buAutoNum type="arabicPeriod"/>
            </a:pPr>
            <a:r>
              <a:rPr lang="en-IN" dirty="0"/>
              <a:t>Traffic Probe</a:t>
            </a:r>
          </a:p>
          <a:p>
            <a:pPr marL="457200" indent="-457200">
              <a:buFont typeface="+mj-lt"/>
              <a:buAutoNum type="arabicPeriod"/>
            </a:pPr>
            <a:r>
              <a:rPr lang="en-IN" dirty="0"/>
              <a:t>Vulnerability Probe</a:t>
            </a:r>
          </a:p>
          <a:p>
            <a:pPr marL="0" indent="0">
              <a:buNone/>
            </a:pPr>
            <a:endParaRPr lang="en-IN" dirty="0"/>
          </a:p>
          <a:p>
            <a:endParaRPr lang="en-US" dirty="0"/>
          </a:p>
        </p:txBody>
      </p:sp>
    </p:spTree>
    <p:extLst>
      <p:ext uri="{BB962C8B-B14F-4D97-AF65-F5344CB8AC3E}">
        <p14:creationId xmlns:p14="http://schemas.microsoft.com/office/powerpoint/2010/main" val="106379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F25DD-6716-5F44-9EA1-7E14DD93C294}"/>
              </a:ext>
            </a:extLst>
          </p:cNvPr>
          <p:cNvSpPr>
            <a:spLocks noGrp="1"/>
          </p:cNvSpPr>
          <p:nvPr>
            <p:ph type="title"/>
          </p:nvPr>
        </p:nvSpPr>
        <p:spPr/>
        <p:txBody>
          <a:bodyPr/>
          <a:lstStyle/>
          <a:p>
            <a:r>
              <a:rPr lang="en-US" dirty="0"/>
              <a:t>Traffic Probe</a:t>
            </a:r>
          </a:p>
        </p:txBody>
      </p:sp>
      <p:sp>
        <p:nvSpPr>
          <p:cNvPr id="3" name="Content Placeholder 2">
            <a:extLst>
              <a:ext uri="{FF2B5EF4-FFF2-40B4-BE49-F238E27FC236}">
                <a16:creationId xmlns:a16="http://schemas.microsoft.com/office/drawing/2014/main" id="{2001F711-6E2D-A640-BC60-923DDFC5F3EE}"/>
              </a:ext>
            </a:extLst>
          </p:cNvPr>
          <p:cNvSpPr>
            <a:spLocks noGrp="1"/>
          </p:cNvSpPr>
          <p:nvPr>
            <p:ph idx="1"/>
          </p:nvPr>
        </p:nvSpPr>
        <p:spPr/>
        <p:txBody>
          <a:bodyPr/>
          <a:lstStyle/>
          <a:p>
            <a:r>
              <a:rPr lang="en-IN" dirty="0"/>
              <a:t>Some services declare information about themselves without receiving particular data from a client. </a:t>
            </a:r>
          </a:p>
          <a:p>
            <a:r>
              <a:rPr lang="en-IN" dirty="0"/>
              <a:t>But all services do not do that. However, lots of them will if you just ask.</a:t>
            </a:r>
          </a:p>
          <a:p>
            <a:r>
              <a:rPr lang="en-IN" dirty="0"/>
              <a:t>For example, a web service will not give response until it receives data from the client.</a:t>
            </a:r>
          </a:p>
          <a:p>
            <a:r>
              <a:rPr lang="en-IN" dirty="0"/>
              <a:t>A valid </a:t>
            </a:r>
            <a:r>
              <a:rPr lang="en-IN" dirty="0">
                <a:solidFill>
                  <a:srgbClr val="C00000"/>
                </a:solidFill>
              </a:rPr>
              <a:t>HTTP request using the HEAD method </a:t>
            </a:r>
            <a:r>
              <a:rPr lang="en-IN" dirty="0"/>
              <a:t>will provide some useful information like web server information, information about installed server operating system etc. which can be useful to compromise the host.</a:t>
            </a:r>
          </a:p>
          <a:p>
            <a:r>
              <a:rPr lang="en-IN" dirty="0"/>
              <a:t>Traffic probes try to use valid requests. Because valid protocol messages are less likely to crash or interrupt a service</a:t>
            </a:r>
          </a:p>
          <a:p>
            <a:r>
              <a:rPr lang="en-IN" dirty="0"/>
              <a:t>If a web server didn’t handle the HEAD method without crashing then the chances of compromising increases. So this type of buggy service must need to be fixed to lower the chances of compromising.</a:t>
            </a:r>
          </a:p>
          <a:p>
            <a:endParaRPr lang="en-US" dirty="0"/>
          </a:p>
        </p:txBody>
      </p:sp>
    </p:spTree>
    <p:extLst>
      <p:ext uri="{BB962C8B-B14F-4D97-AF65-F5344CB8AC3E}">
        <p14:creationId xmlns:p14="http://schemas.microsoft.com/office/powerpoint/2010/main" val="264313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9EBF344-4A7B-4C4A-AF6D-6441BD040AB3}"/>
              </a:ext>
            </a:extLst>
          </p:cNvPr>
          <p:cNvCxnSpPr>
            <a:cxnSpLocks/>
            <a:endCxn id="6" idx="0"/>
          </p:cNvCxnSpPr>
          <p:nvPr/>
        </p:nvCxnSpPr>
        <p:spPr>
          <a:xfrm>
            <a:off x="1191446" y="0"/>
            <a:ext cx="0" cy="6829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A925EF2-D58F-4AC0-ACED-F747CC08D69F}"/>
              </a:ext>
            </a:extLst>
          </p:cNvPr>
          <p:cNvCxnSpPr>
            <a:cxnSpLocks/>
          </p:cNvCxnSpPr>
          <p:nvPr/>
        </p:nvCxnSpPr>
        <p:spPr>
          <a:xfrm>
            <a:off x="1191446" y="5063613"/>
            <a:ext cx="0" cy="17943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4BD1E24D-7739-4C4F-8234-2614FB54ADBC}"/>
              </a:ext>
            </a:extLst>
          </p:cNvPr>
          <p:cNvSpPr/>
          <p:nvPr/>
        </p:nvSpPr>
        <p:spPr>
          <a:xfrm>
            <a:off x="954165" y="682906"/>
            <a:ext cx="474562" cy="474562"/>
          </a:xfrm>
          <a:prstGeom prst="ellipse">
            <a:avLst/>
          </a:prstGeom>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sym typeface="Wingdings 2" panose="05020102010507070707" pitchFamily="18" charset="2"/>
              </a:rPr>
              <a:t></a:t>
            </a:r>
            <a:endParaRPr lang="en-US" sz="2800" dirty="0"/>
          </a:p>
        </p:txBody>
      </p:sp>
      <p:sp>
        <p:nvSpPr>
          <p:cNvPr id="7" name="TextBox 6">
            <a:extLst>
              <a:ext uri="{FF2B5EF4-FFF2-40B4-BE49-F238E27FC236}">
                <a16:creationId xmlns:a16="http://schemas.microsoft.com/office/drawing/2014/main" id="{00F422F9-3B3A-4A97-ADB3-F83B13E11C16}"/>
              </a:ext>
            </a:extLst>
          </p:cNvPr>
          <p:cNvSpPr txBox="1"/>
          <p:nvPr/>
        </p:nvSpPr>
        <p:spPr>
          <a:xfrm>
            <a:off x="1527893" y="720132"/>
            <a:ext cx="1175322" cy="400110"/>
          </a:xfrm>
          <a:prstGeom prst="rect">
            <a:avLst/>
          </a:prstGeom>
          <a:noFill/>
        </p:spPr>
        <p:txBody>
          <a:bodyPr wrap="none" rtlCol="0">
            <a:spAutoFit/>
          </a:bodyPr>
          <a:lstStyle/>
          <a:p>
            <a:r>
              <a:rPr lang="en-US" sz="2000" b="1" dirty="0">
                <a:solidFill>
                  <a:schemeClr val="bg1"/>
                </a:solidFill>
              </a:rPr>
              <a:t>Looping</a:t>
            </a:r>
          </a:p>
        </p:txBody>
      </p:sp>
      <p:cxnSp>
        <p:nvCxnSpPr>
          <p:cNvPr id="8" name="Straight Connector 7">
            <a:extLst>
              <a:ext uri="{FF2B5EF4-FFF2-40B4-BE49-F238E27FC236}">
                <a16:creationId xmlns:a16="http://schemas.microsoft.com/office/drawing/2014/main" id="{F34260FD-CAA3-43A0-977C-7E4B57013872}"/>
              </a:ext>
            </a:extLst>
          </p:cNvPr>
          <p:cNvCxnSpPr>
            <a:cxnSpLocks/>
          </p:cNvCxnSpPr>
          <p:nvPr/>
        </p:nvCxnSpPr>
        <p:spPr>
          <a:xfrm>
            <a:off x="1191446" y="1157468"/>
            <a:ext cx="0" cy="397907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DA2F9A4-6988-4274-8384-12496EC9D59D}"/>
              </a:ext>
            </a:extLst>
          </p:cNvPr>
          <p:cNvSpPr txBox="1"/>
          <p:nvPr/>
        </p:nvSpPr>
        <p:spPr>
          <a:xfrm>
            <a:off x="1458962" y="731706"/>
            <a:ext cx="9039276" cy="3785652"/>
          </a:xfrm>
          <a:prstGeom prst="rect">
            <a:avLst/>
          </a:prstGeom>
          <a:noFill/>
        </p:spPr>
        <p:txBody>
          <a:bodyPr wrap="square" rtlCol="0">
            <a:spAutoFit/>
          </a:bodyPr>
          <a:lstStyle/>
          <a:p>
            <a:r>
              <a:rPr lang="en-US" sz="2400" b="1" dirty="0"/>
              <a:t>Outline</a:t>
            </a:r>
          </a:p>
          <a:p>
            <a:pPr marL="742950" lvl="1" indent="-285750">
              <a:buFont typeface="Arial" panose="020B0604020202020204" pitchFamily="34" charset="0"/>
              <a:buChar char="•"/>
            </a:pPr>
            <a:r>
              <a:rPr lang="en-US" sz="2400" dirty="0">
                <a:solidFill>
                  <a:schemeClr val="bg1">
                    <a:lumMod val="50000"/>
                  </a:schemeClr>
                </a:solidFill>
              </a:rPr>
              <a:t>Basic Fundamental Concepts of Computer Networks</a:t>
            </a:r>
          </a:p>
          <a:p>
            <a:pPr marL="742950" lvl="1" indent="-285750">
              <a:buFont typeface="Arial" panose="020B0604020202020204" pitchFamily="34" charset="0"/>
              <a:buChar char="•"/>
            </a:pPr>
            <a:r>
              <a:rPr lang="en-US" sz="2400" dirty="0">
                <a:solidFill>
                  <a:schemeClr val="bg1">
                    <a:lumMod val="50000"/>
                  </a:schemeClr>
                </a:solidFill>
              </a:rPr>
              <a:t>Overview of vulnerability scanning</a:t>
            </a:r>
          </a:p>
          <a:p>
            <a:pPr marL="742950" lvl="1" indent="-285750">
              <a:buFont typeface="Arial" panose="020B0604020202020204" pitchFamily="34" charset="0"/>
              <a:buChar char="•"/>
            </a:pPr>
            <a:r>
              <a:rPr lang="en-US" sz="2400" dirty="0">
                <a:solidFill>
                  <a:schemeClr val="bg1">
                    <a:lumMod val="50000"/>
                  </a:schemeClr>
                </a:solidFill>
              </a:rPr>
              <a:t>Open Port / Service Identification</a:t>
            </a:r>
          </a:p>
          <a:p>
            <a:pPr marL="742950" lvl="1" indent="-285750">
              <a:buFont typeface="Arial" panose="020B0604020202020204" pitchFamily="34" charset="0"/>
              <a:buChar char="•"/>
            </a:pPr>
            <a:r>
              <a:rPr lang="en-US" sz="2400" dirty="0">
                <a:solidFill>
                  <a:schemeClr val="bg1">
                    <a:lumMod val="50000"/>
                  </a:schemeClr>
                </a:solidFill>
              </a:rPr>
              <a:t>Banner / Version Check, Traffic Probe</a:t>
            </a:r>
          </a:p>
          <a:p>
            <a:pPr marL="742950" lvl="1" indent="-285750">
              <a:buFont typeface="Arial" panose="020B0604020202020204" pitchFamily="34" charset="0"/>
              <a:buChar char="•"/>
            </a:pPr>
            <a:r>
              <a:rPr lang="en-US" sz="2400" dirty="0">
                <a:solidFill>
                  <a:schemeClr val="bg1">
                    <a:lumMod val="50000"/>
                  </a:schemeClr>
                </a:solidFill>
              </a:rPr>
              <a:t>Vulnerability Probe, Vulnerability Examples</a:t>
            </a:r>
          </a:p>
          <a:p>
            <a:pPr marL="742950" lvl="1" indent="-285750">
              <a:buFont typeface="Arial" panose="020B0604020202020204" pitchFamily="34" charset="0"/>
              <a:buChar char="•"/>
            </a:pPr>
            <a:r>
              <a:rPr lang="en-US" sz="2400" dirty="0">
                <a:solidFill>
                  <a:schemeClr val="bg1">
                    <a:lumMod val="50000"/>
                  </a:schemeClr>
                </a:solidFill>
              </a:rPr>
              <a:t>Networks Vulnerability Scanning </a:t>
            </a:r>
          </a:p>
          <a:p>
            <a:pPr marL="742950" lvl="1" indent="-285750">
              <a:buFont typeface="Arial" panose="020B0604020202020204" pitchFamily="34" charset="0"/>
              <a:buChar char="•"/>
            </a:pPr>
            <a:r>
              <a:rPr lang="en-US" sz="2400" dirty="0">
                <a:solidFill>
                  <a:schemeClr val="bg1">
                    <a:lumMod val="50000"/>
                  </a:schemeClr>
                </a:solidFill>
              </a:rPr>
              <a:t>Understanding Port and Services tools</a:t>
            </a:r>
          </a:p>
          <a:p>
            <a:pPr marL="742950" lvl="1" indent="-285750">
              <a:buFont typeface="Arial" panose="020B0604020202020204" pitchFamily="34" charset="0"/>
              <a:buChar char="•"/>
            </a:pPr>
            <a:r>
              <a:rPr lang="en-US" sz="2400" dirty="0">
                <a:solidFill>
                  <a:schemeClr val="bg1">
                    <a:lumMod val="50000"/>
                  </a:schemeClr>
                </a:solidFill>
              </a:rPr>
              <a:t>Network Reconnaissance</a:t>
            </a:r>
          </a:p>
          <a:p>
            <a:pPr marL="742950" lvl="1" indent="-285750">
              <a:buFont typeface="Arial" panose="020B0604020202020204" pitchFamily="34" charset="0"/>
              <a:buChar char="•"/>
            </a:pPr>
            <a:r>
              <a:rPr lang="en-US" sz="2400" dirty="0">
                <a:solidFill>
                  <a:schemeClr val="bg1">
                    <a:lumMod val="50000"/>
                  </a:schemeClr>
                </a:solidFill>
              </a:rPr>
              <a:t>Network Sniffers and Injection tools</a:t>
            </a:r>
          </a:p>
        </p:txBody>
      </p:sp>
    </p:spTree>
    <p:extLst>
      <p:ext uri="{BB962C8B-B14F-4D97-AF65-F5344CB8AC3E}">
        <p14:creationId xmlns:p14="http://schemas.microsoft.com/office/powerpoint/2010/main" val="247801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500"/>
                                        <p:tgtEl>
                                          <p:spTgt spid="9">
                                            <p:txEl>
                                              <p:pRg st="1" end="1"/>
                                            </p:txEl>
                                          </p:spTgt>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1000"/>
                            </p:stCondLst>
                            <p:childTnLst>
                              <p:par>
                                <p:cTn id="24" presetID="1"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par>
                          <p:cTn id="26" fill="hold">
                            <p:stCondLst>
                              <p:cond delay="1000"/>
                            </p:stCondLst>
                            <p:childTnLst>
                              <p:par>
                                <p:cTn id="27" presetID="22" presetClass="entr" presetSubtype="1"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par>
                          <p:cTn id="30" fill="hold">
                            <p:stCondLst>
                              <p:cond delay="1500"/>
                            </p:stCondLst>
                            <p:childTnLst>
                              <p:par>
                                <p:cTn id="31" presetID="22" presetClass="entr" presetSubtype="1"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xEl>
                                              <p:pRg st="2" end="2"/>
                                            </p:txEl>
                                          </p:spTgt>
                                        </p:tgtEl>
                                        <p:attrNameLst>
                                          <p:attrName>style.visibility</p:attrName>
                                        </p:attrNameLst>
                                      </p:cBhvr>
                                      <p:to>
                                        <p:strVal val="visible"/>
                                      </p:to>
                                    </p:set>
                                    <p:animEffect transition="in" filter="fade">
                                      <p:cBhvr>
                                        <p:cTn id="38" dur="500"/>
                                        <p:tgtEl>
                                          <p:spTgt spid="9">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
                                            <p:txEl>
                                              <p:pRg st="3" end="3"/>
                                            </p:txEl>
                                          </p:spTgt>
                                        </p:tgtEl>
                                        <p:attrNameLst>
                                          <p:attrName>style.visibility</p:attrName>
                                        </p:attrNameLst>
                                      </p:cBhvr>
                                      <p:to>
                                        <p:strVal val="visible"/>
                                      </p:to>
                                    </p:set>
                                    <p:animEffect transition="in" filter="fade">
                                      <p:cBhvr>
                                        <p:cTn id="43" dur="500"/>
                                        <p:tgtEl>
                                          <p:spTgt spid="9">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9">
                                            <p:txEl>
                                              <p:pRg st="4" end="4"/>
                                            </p:txEl>
                                          </p:spTgt>
                                        </p:tgtEl>
                                        <p:attrNameLst>
                                          <p:attrName>style.visibility</p:attrName>
                                        </p:attrNameLst>
                                      </p:cBhvr>
                                      <p:to>
                                        <p:strVal val="visible"/>
                                      </p:to>
                                    </p:set>
                                    <p:animEffect transition="in" filter="fade">
                                      <p:cBhvr>
                                        <p:cTn id="48" dur="500"/>
                                        <p:tgtEl>
                                          <p:spTgt spid="9">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9">
                                            <p:txEl>
                                              <p:pRg st="5" end="5"/>
                                            </p:txEl>
                                          </p:spTgt>
                                        </p:tgtEl>
                                        <p:attrNameLst>
                                          <p:attrName>style.visibility</p:attrName>
                                        </p:attrNameLst>
                                      </p:cBhvr>
                                      <p:to>
                                        <p:strVal val="visible"/>
                                      </p:to>
                                    </p:set>
                                    <p:animEffect transition="in" filter="fade">
                                      <p:cBhvr>
                                        <p:cTn id="53" dur="500"/>
                                        <p:tgtEl>
                                          <p:spTgt spid="9">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9">
                                            <p:txEl>
                                              <p:pRg st="6" end="6"/>
                                            </p:txEl>
                                          </p:spTgt>
                                        </p:tgtEl>
                                        <p:attrNameLst>
                                          <p:attrName>style.visibility</p:attrName>
                                        </p:attrNameLst>
                                      </p:cBhvr>
                                      <p:to>
                                        <p:strVal val="visible"/>
                                      </p:to>
                                    </p:set>
                                    <p:animEffect transition="in" filter="fade">
                                      <p:cBhvr>
                                        <p:cTn id="58" dur="500"/>
                                        <p:tgtEl>
                                          <p:spTgt spid="9">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9">
                                            <p:txEl>
                                              <p:pRg st="7" end="7"/>
                                            </p:txEl>
                                          </p:spTgt>
                                        </p:tgtEl>
                                        <p:attrNameLst>
                                          <p:attrName>style.visibility</p:attrName>
                                        </p:attrNameLst>
                                      </p:cBhvr>
                                      <p:to>
                                        <p:strVal val="visible"/>
                                      </p:to>
                                    </p:set>
                                    <p:animEffect transition="in" filter="fade">
                                      <p:cBhvr>
                                        <p:cTn id="63" dur="500"/>
                                        <p:tgtEl>
                                          <p:spTgt spid="9">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9">
                                            <p:txEl>
                                              <p:pRg st="8" end="8"/>
                                            </p:txEl>
                                          </p:spTgt>
                                        </p:tgtEl>
                                        <p:attrNameLst>
                                          <p:attrName>style.visibility</p:attrName>
                                        </p:attrNameLst>
                                      </p:cBhvr>
                                      <p:to>
                                        <p:strVal val="visible"/>
                                      </p:to>
                                    </p:set>
                                    <p:animEffect transition="in" filter="fade">
                                      <p:cBhvr>
                                        <p:cTn id="68" dur="500"/>
                                        <p:tgtEl>
                                          <p:spTgt spid="9">
                                            <p:txEl>
                                              <p:pRg st="8" end="8"/>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9">
                                            <p:txEl>
                                              <p:pRg st="9" end="9"/>
                                            </p:txEl>
                                          </p:spTgt>
                                        </p:tgtEl>
                                        <p:attrNameLst>
                                          <p:attrName>style.visibility</p:attrName>
                                        </p:attrNameLst>
                                      </p:cBhvr>
                                      <p:to>
                                        <p:strVal val="visible"/>
                                      </p:to>
                                    </p:set>
                                    <p:animEffect transition="in" filter="fade">
                                      <p:cBhvr>
                                        <p:cTn id="73"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1D1CC-79A2-F041-96AB-FE58D783693D}"/>
              </a:ext>
            </a:extLst>
          </p:cNvPr>
          <p:cNvSpPr>
            <a:spLocks noGrp="1"/>
          </p:cNvSpPr>
          <p:nvPr>
            <p:ph type="title"/>
          </p:nvPr>
        </p:nvSpPr>
        <p:spPr/>
        <p:txBody>
          <a:bodyPr/>
          <a:lstStyle/>
          <a:p>
            <a:r>
              <a:rPr lang="en-IN" dirty="0"/>
              <a:t>Vulnerability Probe</a:t>
            </a:r>
          </a:p>
        </p:txBody>
      </p:sp>
      <p:sp>
        <p:nvSpPr>
          <p:cNvPr id="3" name="Content Placeholder 2">
            <a:extLst>
              <a:ext uri="{FF2B5EF4-FFF2-40B4-BE49-F238E27FC236}">
                <a16:creationId xmlns:a16="http://schemas.microsoft.com/office/drawing/2014/main" id="{372ECD57-E116-A94E-84A5-552CF2B19499}"/>
              </a:ext>
            </a:extLst>
          </p:cNvPr>
          <p:cNvSpPr>
            <a:spLocks noGrp="1"/>
          </p:cNvSpPr>
          <p:nvPr>
            <p:ph idx="1"/>
          </p:nvPr>
        </p:nvSpPr>
        <p:spPr/>
        <p:txBody>
          <a:bodyPr/>
          <a:lstStyle/>
          <a:p>
            <a:r>
              <a:rPr lang="en-IN" dirty="0"/>
              <a:t>Some security bugs cannot be identified without sending a payload that exploits (using something to one’s own advantage) a suspected vulnerability.</a:t>
            </a:r>
          </a:p>
          <a:p>
            <a:r>
              <a:rPr lang="en-IN" dirty="0"/>
              <a:t>These types of probes are more accurate—they rely on direct observation not only on port numbers or service banners. </a:t>
            </a:r>
          </a:p>
          <a:p>
            <a:r>
              <a:rPr lang="en-IN" dirty="0"/>
              <a:t>But they also carry more risk of interrupting the service, because the test payload must be trying to either produce or take advantage of an error in the service’s code.</a:t>
            </a:r>
          </a:p>
          <a:p>
            <a:r>
              <a:rPr lang="en-IN" dirty="0"/>
              <a:t>An easy-to-understand example of a vulnerability probe is an HTML injection check for a web application.</a:t>
            </a:r>
          </a:p>
          <a:p>
            <a:r>
              <a:rPr lang="en-IN" dirty="0"/>
              <a:t>A snippet of HTML might look like &lt;div id="search"&gt;&lt;span class="results"&gt;Results for ‘zombies'...&lt;/span&gt;</a:t>
            </a:r>
          </a:p>
          <a:p>
            <a:r>
              <a:rPr lang="en-IN" dirty="0"/>
              <a:t>An attacker who exploits HTML injection vulnerability like this could steal data from the user or damage the web site.</a:t>
            </a:r>
          </a:p>
          <a:p>
            <a:r>
              <a:rPr lang="en-IN" dirty="0"/>
              <a:t>The hacker can take advantage of vulnerability to compromise the system or network.</a:t>
            </a:r>
          </a:p>
          <a:p>
            <a:endParaRPr lang="en-IN" dirty="0"/>
          </a:p>
          <a:p>
            <a:endParaRPr lang="en-IN" dirty="0"/>
          </a:p>
          <a:p>
            <a:endParaRPr lang="en-US" dirty="0"/>
          </a:p>
        </p:txBody>
      </p:sp>
    </p:spTree>
    <p:extLst>
      <p:ext uri="{BB962C8B-B14F-4D97-AF65-F5344CB8AC3E}">
        <p14:creationId xmlns:p14="http://schemas.microsoft.com/office/powerpoint/2010/main" val="338796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FCA71-EA0B-2146-BFE2-543616F97BD4}"/>
              </a:ext>
            </a:extLst>
          </p:cNvPr>
          <p:cNvSpPr>
            <a:spLocks noGrp="1"/>
          </p:cNvSpPr>
          <p:nvPr>
            <p:ph type="title"/>
          </p:nvPr>
        </p:nvSpPr>
        <p:spPr/>
        <p:txBody>
          <a:bodyPr/>
          <a:lstStyle/>
          <a:p>
            <a:r>
              <a:rPr lang="en-IN" dirty="0"/>
              <a:t>Vulnerability Probe – Cont.</a:t>
            </a:r>
            <a:endParaRPr lang="en-US" dirty="0"/>
          </a:p>
        </p:txBody>
      </p:sp>
      <p:sp>
        <p:nvSpPr>
          <p:cNvPr id="3" name="Content Placeholder 2">
            <a:extLst>
              <a:ext uri="{FF2B5EF4-FFF2-40B4-BE49-F238E27FC236}">
                <a16:creationId xmlns:a16="http://schemas.microsoft.com/office/drawing/2014/main" id="{22BC5F19-9910-474A-82DA-A9A0313C79E7}"/>
              </a:ext>
            </a:extLst>
          </p:cNvPr>
          <p:cNvSpPr>
            <a:spLocks noGrp="1"/>
          </p:cNvSpPr>
          <p:nvPr>
            <p:ph idx="1"/>
          </p:nvPr>
        </p:nvSpPr>
        <p:spPr/>
        <p:txBody>
          <a:bodyPr/>
          <a:lstStyle/>
          <a:p>
            <a:r>
              <a:rPr lang="en-IN" dirty="0"/>
              <a:t>The outcome may be to crash the software, causing a denial of service, or retrieve data, like pulling usernames and passwords from a database, or completely compromise the operating system by gaining root or administrator access.</a:t>
            </a:r>
          </a:p>
          <a:p>
            <a:endParaRPr lang="en-IN" dirty="0"/>
          </a:p>
          <a:p>
            <a:r>
              <a:rPr lang="en-IN" dirty="0"/>
              <a:t>Exploits take many shapes. It can be simple binary shellcode or clever bits of text appended to URL parameters.</a:t>
            </a:r>
          </a:p>
          <a:p>
            <a:endParaRPr lang="en-IN" dirty="0"/>
          </a:p>
          <a:p>
            <a:r>
              <a:rPr lang="en-IN" dirty="0"/>
              <a:t>Discovering vulnerability typically just means uncovering a software fault. </a:t>
            </a:r>
          </a:p>
          <a:p>
            <a:endParaRPr lang="en-IN" dirty="0"/>
          </a:p>
          <a:p>
            <a:r>
              <a:rPr lang="en-IN" dirty="0"/>
              <a:t>Developing an exploit means taking advantage of that software fault to give the attacker an advantage against the system.</a:t>
            </a:r>
          </a:p>
          <a:p>
            <a:endParaRPr lang="en-US" dirty="0"/>
          </a:p>
        </p:txBody>
      </p:sp>
    </p:spTree>
    <p:extLst>
      <p:ext uri="{BB962C8B-B14F-4D97-AF65-F5344CB8AC3E}">
        <p14:creationId xmlns:p14="http://schemas.microsoft.com/office/powerpoint/2010/main" val="30455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2D5F8-87CB-4B5B-8EC7-5F4CE6485746}"/>
              </a:ext>
            </a:extLst>
          </p:cNvPr>
          <p:cNvSpPr>
            <a:spLocks noGrp="1"/>
          </p:cNvSpPr>
          <p:nvPr>
            <p:ph type="title"/>
          </p:nvPr>
        </p:nvSpPr>
        <p:spPr/>
        <p:txBody>
          <a:bodyPr>
            <a:normAutofit/>
          </a:bodyPr>
          <a:lstStyle/>
          <a:p>
            <a:r>
              <a:rPr lang="en-US" dirty="0"/>
              <a:t>TCP/IP Ports and Sockets</a:t>
            </a:r>
          </a:p>
        </p:txBody>
      </p:sp>
      <p:sp>
        <p:nvSpPr>
          <p:cNvPr id="3" name="Content Placeholder 2">
            <a:extLst>
              <a:ext uri="{FF2B5EF4-FFF2-40B4-BE49-F238E27FC236}">
                <a16:creationId xmlns:a16="http://schemas.microsoft.com/office/drawing/2014/main" id="{139A428D-8F15-4206-B337-FA27C005FA71}"/>
              </a:ext>
            </a:extLst>
          </p:cNvPr>
          <p:cNvSpPr>
            <a:spLocks noGrp="1"/>
          </p:cNvSpPr>
          <p:nvPr>
            <p:ph idx="1"/>
          </p:nvPr>
        </p:nvSpPr>
        <p:spPr>
          <a:xfrm>
            <a:off x="131179" y="711201"/>
            <a:ext cx="11766907" cy="3262085"/>
          </a:xfrm>
        </p:spPr>
        <p:txBody>
          <a:bodyPr/>
          <a:lstStyle/>
          <a:p>
            <a:r>
              <a:rPr lang="en-US" dirty="0"/>
              <a:t>On a TCP/IP network every device must have an IP address.</a:t>
            </a:r>
          </a:p>
          <a:p>
            <a:r>
              <a:rPr lang="en-US" dirty="0"/>
              <a:t>The </a:t>
            </a:r>
            <a:r>
              <a:rPr lang="en-US" b="1" dirty="0">
                <a:solidFill>
                  <a:srgbClr val="B84742"/>
                </a:solidFill>
              </a:rPr>
              <a:t>IP</a:t>
            </a:r>
            <a:r>
              <a:rPr lang="en-US" dirty="0"/>
              <a:t> </a:t>
            </a:r>
            <a:r>
              <a:rPr lang="en-US" b="1" dirty="0">
                <a:solidFill>
                  <a:srgbClr val="B84742"/>
                </a:solidFill>
              </a:rPr>
              <a:t>address</a:t>
            </a:r>
            <a:r>
              <a:rPr lang="en-US" dirty="0"/>
              <a:t> </a:t>
            </a:r>
            <a:r>
              <a:rPr lang="en-US" b="1" dirty="0">
                <a:solidFill>
                  <a:srgbClr val="B84742"/>
                </a:solidFill>
              </a:rPr>
              <a:t>identifies</a:t>
            </a:r>
            <a:r>
              <a:rPr lang="en-US" dirty="0"/>
              <a:t> the </a:t>
            </a:r>
            <a:r>
              <a:rPr lang="en-US" b="1" dirty="0">
                <a:solidFill>
                  <a:srgbClr val="B84742"/>
                </a:solidFill>
              </a:rPr>
              <a:t>device</a:t>
            </a:r>
            <a:r>
              <a:rPr lang="en-US" dirty="0"/>
              <a:t> e.g. computer.</a:t>
            </a:r>
          </a:p>
          <a:p>
            <a:r>
              <a:rPr lang="en-US" dirty="0"/>
              <a:t>However an IP address alone is </a:t>
            </a:r>
            <a:r>
              <a:rPr lang="en-US" b="1" dirty="0">
                <a:solidFill>
                  <a:srgbClr val="B84742"/>
                </a:solidFill>
              </a:rPr>
              <a:t>not</a:t>
            </a:r>
            <a:r>
              <a:rPr lang="en-US" dirty="0"/>
              <a:t> </a:t>
            </a:r>
            <a:r>
              <a:rPr lang="en-US" b="1" dirty="0">
                <a:solidFill>
                  <a:srgbClr val="B84742"/>
                </a:solidFill>
              </a:rPr>
              <a:t>sufficient</a:t>
            </a:r>
            <a:r>
              <a:rPr lang="en-US" dirty="0"/>
              <a:t> </a:t>
            </a:r>
            <a:r>
              <a:rPr lang="en-US" b="1" dirty="0">
                <a:solidFill>
                  <a:srgbClr val="B84742"/>
                </a:solidFill>
              </a:rPr>
              <a:t>for</a:t>
            </a:r>
            <a:r>
              <a:rPr lang="en-US" dirty="0"/>
              <a:t> </a:t>
            </a:r>
            <a:r>
              <a:rPr lang="en-US" b="1" dirty="0">
                <a:solidFill>
                  <a:srgbClr val="B84742"/>
                </a:solidFill>
              </a:rPr>
              <a:t>running</a:t>
            </a:r>
            <a:r>
              <a:rPr lang="en-US" dirty="0"/>
              <a:t> </a:t>
            </a:r>
            <a:r>
              <a:rPr lang="en-US" b="1" dirty="0">
                <a:solidFill>
                  <a:srgbClr val="B84742"/>
                </a:solidFill>
              </a:rPr>
              <a:t>network</a:t>
            </a:r>
            <a:r>
              <a:rPr lang="en-US" dirty="0"/>
              <a:t> </a:t>
            </a:r>
            <a:r>
              <a:rPr lang="en-US" b="1" dirty="0">
                <a:solidFill>
                  <a:srgbClr val="B84742"/>
                </a:solidFill>
              </a:rPr>
              <a:t>applications</a:t>
            </a:r>
            <a:r>
              <a:rPr lang="en-US" dirty="0"/>
              <a:t>, as a computer can run multiple applications and/or services.</a:t>
            </a:r>
          </a:p>
          <a:p>
            <a:r>
              <a:rPr lang="en-US" dirty="0"/>
              <a:t>Just as the IP address identifies the computer, The </a:t>
            </a:r>
            <a:r>
              <a:rPr lang="en-US" b="1" dirty="0">
                <a:solidFill>
                  <a:srgbClr val="B84742"/>
                </a:solidFill>
              </a:rPr>
              <a:t>network</a:t>
            </a:r>
            <a:r>
              <a:rPr lang="en-US" dirty="0"/>
              <a:t> </a:t>
            </a:r>
            <a:r>
              <a:rPr lang="en-US" b="1" dirty="0">
                <a:solidFill>
                  <a:srgbClr val="B84742"/>
                </a:solidFill>
              </a:rPr>
              <a:t>port</a:t>
            </a:r>
            <a:r>
              <a:rPr lang="en-US" dirty="0"/>
              <a:t> </a:t>
            </a:r>
            <a:r>
              <a:rPr lang="en-US" b="1" dirty="0">
                <a:solidFill>
                  <a:srgbClr val="B84742"/>
                </a:solidFill>
              </a:rPr>
              <a:t>identifies</a:t>
            </a:r>
            <a:r>
              <a:rPr lang="en-US" dirty="0"/>
              <a:t> the </a:t>
            </a:r>
            <a:r>
              <a:rPr lang="en-US" b="1" dirty="0">
                <a:solidFill>
                  <a:srgbClr val="B84742"/>
                </a:solidFill>
              </a:rPr>
              <a:t>application</a:t>
            </a:r>
            <a:r>
              <a:rPr lang="en-US" dirty="0"/>
              <a:t> or </a:t>
            </a:r>
            <a:r>
              <a:rPr lang="en-US" b="1" dirty="0">
                <a:solidFill>
                  <a:srgbClr val="B84742"/>
                </a:solidFill>
              </a:rPr>
              <a:t>service</a:t>
            </a:r>
            <a:r>
              <a:rPr lang="en-US" dirty="0"/>
              <a:t> running on the computer.</a:t>
            </a:r>
          </a:p>
          <a:p>
            <a:r>
              <a:rPr lang="en-US" dirty="0"/>
              <a:t>The diagram below shows a computer to computer connection and identifies the IP addresses and ports.</a:t>
            </a:r>
          </a:p>
        </p:txBody>
      </p:sp>
      <p:pic>
        <p:nvPicPr>
          <p:cNvPr id="4" name="Picture 3"/>
          <p:cNvPicPr>
            <a:picLocks noChangeAspect="1"/>
          </p:cNvPicPr>
          <p:nvPr/>
        </p:nvPicPr>
        <p:blipFill>
          <a:blip r:embed="rId2"/>
          <a:stretch>
            <a:fillRect/>
          </a:stretch>
        </p:blipFill>
        <p:spPr>
          <a:xfrm>
            <a:off x="454865" y="3973286"/>
            <a:ext cx="3003907" cy="2494877"/>
          </a:xfrm>
          <a:prstGeom prst="rect">
            <a:avLst/>
          </a:prstGeom>
        </p:spPr>
      </p:pic>
      <p:sp>
        <p:nvSpPr>
          <p:cNvPr id="6" name="Content Placeholder 2">
            <a:extLst>
              <a:ext uri="{FF2B5EF4-FFF2-40B4-BE49-F238E27FC236}">
                <a16:creationId xmlns:a16="http://schemas.microsoft.com/office/drawing/2014/main" id="{139A428D-8F15-4206-B337-FA27C005FA71}"/>
              </a:ext>
            </a:extLst>
          </p:cNvPr>
          <p:cNvSpPr txBox="1">
            <a:spLocks/>
          </p:cNvSpPr>
          <p:nvPr/>
        </p:nvSpPr>
        <p:spPr>
          <a:xfrm>
            <a:off x="3782458" y="3973286"/>
            <a:ext cx="7256208" cy="964507"/>
          </a:xfrm>
          <a:prstGeom prst="rect">
            <a:avLst/>
          </a:prstGeom>
        </p:spPr>
        <p:txBody>
          <a:bodyPr vert="horz" lIns="91440" tIns="45720" rIns="91440" bIns="45720" rtlCol="0">
            <a:noAutofit/>
          </a:bodyPr>
          <a:lstStyle>
            <a:lvl1pPr marL="265113" indent="-265113" algn="just" defTabSz="914400" rtl="0" eaLnBrk="1" latinLnBrk="0" hangingPunct="1">
              <a:lnSpc>
                <a:spcPct val="90000"/>
              </a:lnSpc>
              <a:spcBef>
                <a:spcPts val="1000"/>
              </a:spcBef>
              <a:buClr>
                <a:schemeClr val="accent6"/>
              </a:buClr>
              <a:buFont typeface="Wingdings 3" panose="05040102010807070707" pitchFamily="18" charset="2"/>
              <a:buChar char=""/>
              <a:defRPr sz="2400" kern="1200">
                <a:solidFill>
                  <a:schemeClr val="tx1"/>
                </a:solidFill>
                <a:latin typeface="+mn-lt"/>
                <a:ea typeface="+mn-ea"/>
                <a:cs typeface="+mn-cs"/>
              </a:defRPr>
            </a:lvl1pPr>
            <a:lvl2pPr marL="809625" indent="-352425" algn="just" defTabSz="914400" rtl="0" eaLnBrk="1" latinLnBrk="0" hangingPunct="1">
              <a:lnSpc>
                <a:spcPct val="90000"/>
              </a:lnSpc>
              <a:spcBef>
                <a:spcPts val="500"/>
              </a:spcBef>
              <a:buClr>
                <a:schemeClr val="accent6"/>
              </a:buClr>
              <a:buFont typeface="Wingdings 3" panose="05040102010807070707" pitchFamily="18" charset="2"/>
              <a:buChar char=""/>
              <a:defRPr sz="20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Clr>
                <a:schemeClr val="accent6"/>
              </a:buClr>
              <a:buFont typeface="Wingdings" panose="05000000000000000000" pitchFamily="2" charset="2"/>
              <a:buChar char="§"/>
              <a:defRPr sz="18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 </a:t>
            </a:r>
            <a:r>
              <a:rPr lang="en-US" b="1" dirty="0">
                <a:solidFill>
                  <a:srgbClr val="B84742"/>
                </a:solidFill>
              </a:rPr>
              <a:t>socket</a:t>
            </a:r>
            <a:r>
              <a:rPr lang="en-US" dirty="0"/>
              <a:t> is the </a:t>
            </a:r>
            <a:r>
              <a:rPr lang="en-US" b="1" dirty="0">
                <a:solidFill>
                  <a:srgbClr val="B84742"/>
                </a:solidFill>
              </a:rPr>
              <a:t>combination</a:t>
            </a:r>
            <a:r>
              <a:rPr lang="en-US" dirty="0"/>
              <a:t> of </a:t>
            </a:r>
            <a:r>
              <a:rPr lang="en-US" b="1" dirty="0">
                <a:solidFill>
                  <a:srgbClr val="B84742"/>
                </a:solidFill>
              </a:rPr>
              <a:t>IP</a:t>
            </a:r>
            <a:r>
              <a:rPr lang="en-US" dirty="0"/>
              <a:t> </a:t>
            </a:r>
            <a:r>
              <a:rPr lang="en-US" b="1" dirty="0">
                <a:solidFill>
                  <a:srgbClr val="B84742"/>
                </a:solidFill>
              </a:rPr>
              <a:t>address</a:t>
            </a:r>
            <a:r>
              <a:rPr lang="en-US" dirty="0"/>
              <a:t> + </a:t>
            </a:r>
            <a:r>
              <a:rPr lang="en-US" b="1" dirty="0">
                <a:solidFill>
                  <a:srgbClr val="B84742"/>
                </a:solidFill>
              </a:rPr>
              <a:t>port</a:t>
            </a:r>
          </a:p>
          <a:p>
            <a:r>
              <a:rPr lang="en-US" dirty="0"/>
              <a:t>A </a:t>
            </a:r>
            <a:r>
              <a:rPr lang="en-US" b="1" dirty="0">
                <a:solidFill>
                  <a:srgbClr val="B84742"/>
                </a:solidFill>
              </a:rPr>
              <a:t>connection</a:t>
            </a:r>
            <a:r>
              <a:rPr lang="en-US" dirty="0"/>
              <a:t> </a:t>
            </a:r>
            <a:r>
              <a:rPr lang="en-US" b="1" dirty="0">
                <a:solidFill>
                  <a:srgbClr val="B84742"/>
                </a:solidFill>
              </a:rPr>
              <a:t>between</a:t>
            </a:r>
            <a:r>
              <a:rPr lang="en-US" dirty="0"/>
              <a:t> two </a:t>
            </a:r>
            <a:r>
              <a:rPr lang="en-US" b="1" dirty="0">
                <a:solidFill>
                  <a:srgbClr val="B84742"/>
                </a:solidFill>
              </a:rPr>
              <a:t>computers</a:t>
            </a:r>
            <a:r>
              <a:rPr lang="en-US" dirty="0"/>
              <a:t> </a:t>
            </a:r>
            <a:r>
              <a:rPr lang="en-US" b="1" dirty="0">
                <a:solidFill>
                  <a:srgbClr val="B84742"/>
                </a:solidFill>
              </a:rPr>
              <a:t>uses</a:t>
            </a:r>
            <a:r>
              <a:rPr lang="en-US" dirty="0"/>
              <a:t> a </a:t>
            </a:r>
            <a:r>
              <a:rPr lang="en-US" b="1" dirty="0">
                <a:solidFill>
                  <a:srgbClr val="B84742"/>
                </a:solidFill>
              </a:rPr>
              <a:t>socket</a:t>
            </a:r>
            <a:r>
              <a:rPr lang="en-US" dirty="0"/>
              <a:t>.</a:t>
            </a:r>
          </a:p>
        </p:txBody>
      </p:sp>
    </p:spTree>
    <p:extLst>
      <p:ext uri="{BB962C8B-B14F-4D97-AF65-F5344CB8AC3E}">
        <p14:creationId xmlns:p14="http://schemas.microsoft.com/office/powerpoint/2010/main" val="370958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5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fade">
                                      <p:cBhvr>
                                        <p:cTn id="4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2D5F8-87CB-4B5B-8EC7-5F4CE6485746}"/>
              </a:ext>
            </a:extLst>
          </p:cNvPr>
          <p:cNvSpPr>
            <a:spLocks noGrp="1"/>
          </p:cNvSpPr>
          <p:nvPr>
            <p:ph type="title"/>
          </p:nvPr>
        </p:nvSpPr>
        <p:spPr/>
        <p:txBody>
          <a:bodyPr>
            <a:normAutofit/>
          </a:bodyPr>
          <a:lstStyle/>
          <a:p>
            <a:r>
              <a:rPr lang="en-US" dirty="0"/>
              <a:t>Port Number Ranges and Well Known Ports</a:t>
            </a:r>
          </a:p>
        </p:txBody>
      </p:sp>
      <p:sp>
        <p:nvSpPr>
          <p:cNvPr id="3" name="Content Placeholder 2">
            <a:extLst>
              <a:ext uri="{FF2B5EF4-FFF2-40B4-BE49-F238E27FC236}">
                <a16:creationId xmlns:a16="http://schemas.microsoft.com/office/drawing/2014/main" id="{139A428D-8F15-4206-B337-FA27C005FA71}"/>
              </a:ext>
            </a:extLst>
          </p:cNvPr>
          <p:cNvSpPr>
            <a:spLocks noGrp="1"/>
          </p:cNvSpPr>
          <p:nvPr>
            <p:ph idx="1"/>
          </p:nvPr>
        </p:nvSpPr>
        <p:spPr>
          <a:xfrm>
            <a:off x="131179" y="711201"/>
            <a:ext cx="11766907" cy="5656942"/>
          </a:xfrm>
        </p:spPr>
        <p:txBody>
          <a:bodyPr/>
          <a:lstStyle/>
          <a:p>
            <a:r>
              <a:rPr lang="en-US" dirty="0"/>
              <a:t>A port number uses </a:t>
            </a:r>
            <a:r>
              <a:rPr lang="en-US" sz="2000" b="1" dirty="0">
                <a:solidFill>
                  <a:srgbClr val="B84742"/>
                </a:solidFill>
              </a:rPr>
              <a:t>16 bits </a:t>
            </a:r>
            <a:r>
              <a:rPr lang="en-US" dirty="0"/>
              <a:t>and so can therefore have a value from </a:t>
            </a:r>
            <a:r>
              <a:rPr lang="en-US" sz="2000" b="1" dirty="0">
                <a:solidFill>
                  <a:srgbClr val="B84742"/>
                </a:solidFill>
              </a:rPr>
              <a:t>0 to 65535 decimal.</a:t>
            </a:r>
          </a:p>
          <a:p>
            <a:r>
              <a:rPr lang="en-US" dirty="0"/>
              <a:t>Port numbers are divided into ranges as follows:</a:t>
            </a:r>
          </a:p>
          <a:p>
            <a:pPr lvl="1"/>
            <a:r>
              <a:rPr lang="en-US" b="1" dirty="0">
                <a:solidFill>
                  <a:srgbClr val="B84742"/>
                </a:solidFill>
              </a:rPr>
              <a:t>Port numbers 0-1023 – Well known ports</a:t>
            </a:r>
            <a:r>
              <a:rPr lang="en-US" dirty="0"/>
              <a:t>. </a:t>
            </a:r>
          </a:p>
          <a:p>
            <a:pPr lvl="2"/>
            <a:r>
              <a:rPr lang="en-US" dirty="0"/>
              <a:t>These are allocated to server services by the </a:t>
            </a:r>
            <a:r>
              <a:rPr lang="en-US" b="1" dirty="0">
                <a:solidFill>
                  <a:srgbClr val="B84742"/>
                </a:solidFill>
              </a:rPr>
              <a:t>Internet</a:t>
            </a:r>
            <a:r>
              <a:rPr lang="en-US" dirty="0"/>
              <a:t> </a:t>
            </a:r>
            <a:r>
              <a:rPr lang="en-US" b="1" dirty="0">
                <a:solidFill>
                  <a:srgbClr val="B84742"/>
                </a:solidFill>
              </a:rPr>
              <a:t>Assigned</a:t>
            </a:r>
            <a:r>
              <a:rPr lang="en-US" dirty="0"/>
              <a:t> </a:t>
            </a:r>
            <a:r>
              <a:rPr lang="en-US" b="1" dirty="0">
                <a:solidFill>
                  <a:srgbClr val="B84742"/>
                </a:solidFill>
              </a:rPr>
              <a:t>Numbers</a:t>
            </a:r>
            <a:r>
              <a:rPr lang="en-US" dirty="0"/>
              <a:t> </a:t>
            </a:r>
            <a:r>
              <a:rPr lang="en-US" b="1" dirty="0">
                <a:solidFill>
                  <a:srgbClr val="B84742"/>
                </a:solidFill>
              </a:rPr>
              <a:t>Authority</a:t>
            </a:r>
            <a:r>
              <a:rPr lang="en-US" dirty="0"/>
              <a:t> (</a:t>
            </a:r>
            <a:r>
              <a:rPr lang="en-US" b="1" dirty="0">
                <a:solidFill>
                  <a:srgbClr val="B84742"/>
                </a:solidFill>
              </a:rPr>
              <a:t>IANA</a:t>
            </a:r>
            <a:r>
              <a:rPr lang="en-US" dirty="0"/>
              <a:t>). </a:t>
            </a:r>
          </a:p>
          <a:p>
            <a:pPr lvl="2"/>
            <a:r>
              <a:rPr lang="en-US" dirty="0" err="1"/>
              <a:t>e.g</a:t>
            </a:r>
            <a:r>
              <a:rPr lang="en-US" dirty="0"/>
              <a:t> </a:t>
            </a:r>
            <a:r>
              <a:rPr lang="en-US" b="1" dirty="0">
                <a:solidFill>
                  <a:srgbClr val="B84742"/>
                </a:solidFill>
              </a:rPr>
              <a:t>Web</a:t>
            </a:r>
            <a:r>
              <a:rPr lang="en-US" dirty="0"/>
              <a:t> </a:t>
            </a:r>
            <a:r>
              <a:rPr lang="en-US" b="1" dirty="0">
                <a:solidFill>
                  <a:srgbClr val="B84742"/>
                </a:solidFill>
              </a:rPr>
              <a:t>servers</a:t>
            </a:r>
            <a:r>
              <a:rPr lang="en-US" dirty="0"/>
              <a:t> normally use </a:t>
            </a:r>
            <a:r>
              <a:rPr lang="en-US" b="1" dirty="0">
                <a:solidFill>
                  <a:srgbClr val="B84742"/>
                </a:solidFill>
              </a:rPr>
              <a:t>port</a:t>
            </a:r>
            <a:r>
              <a:rPr lang="en-US" dirty="0"/>
              <a:t> </a:t>
            </a:r>
            <a:r>
              <a:rPr lang="en-US" b="1" dirty="0">
                <a:solidFill>
                  <a:srgbClr val="B84742"/>
                </a:solidFill>
              </a:rPr>
              <a:t>80</a:t>
            </a:r>
            <a:r>
              <a:rPr lang="en-US" dirty="0"/>
              <a:t> and </a:t>
            </a:r>
            <a:r>
              <a:rPr lang="en-US" b="1" dirty="0">
                <a:solidFill>
                  <a:srgbClr val="B84742"/>
                </a:solidFill>
              </a:rPr>
              <a:t>SMTP</a:t>
            </a:r>
            <a:r>
              <a:rPr lang="en-US" dirty="0"/>
              <a:t> </a:t>
            </a:r>
            <a:r>
              <a:rPr lang="en-US" b="1" dirty="0">
                <a:solidFill>
                  <a:srgbClr val="B84742"/>
                </a:solidFill>
              </a:rPr>
              <a:t>servers</a:t>
            </a:r>
            <a:r>
              <a:rPr lang="en-US" dirty="0"/>
              <a:t> use </a:t>
            </a:r>
            <a:r>
              <a:rPr lang="en-US" b="1" dirty="0">
                <a:solidFill>
                  <a:srgbClr val="B84742"/>
                </a:solidFill>
              </a:rPr>
              <a:t>port</a:t>
            </a:r>
            <a:r>
              <a:rPr lang="en-US" dirty="0"/>
              <a:t> </a:t>
            </a:r>
            <a:r>
              <a:rPr lang="en-US" b="1" dirty="0">
                <a:solidFill>
                  <a:srgbClr val="B84742"/>
                </a:solidFill>
              </a:rPr>
              <a:t>25</a:t>
            </a:r>
            <a:r>
              <a:rPr lang="en-US" dirty="0"/>
              <a:t>.</a:t>
            </a:r>
          </a:p>
          <a:p>
            <a:pPr lvl="1"/>
            <a:r>
              <a:rPr lang="en-US" b="1" dirty="0">
                <a:solidFill>
                  <a:srgbClr val="B84742"/>
                </a:solidFill>
              </a:rPr>
              <a:t>Ports 1024-49151- Registered Port </a:t>
            </a:r>
            <a:endParaRPr lang="en-US" dirty="0"/>
          </a:p>
          <a:p>
            <a:pPr lvl="2"/>
            <a:r>
              <a:rPr lang="en-US" dirty="0"/>
              <a:t>These can be registered for services with the IANA and should be treated as </a:t>
            </a:r>
            <a:r>
              <a:rPr lang="en-US" b="1" dirty="0">
                <a:solidFill>
                  <a:srgbClr val="B84742"/>
                </a:solidFill>
              </a:rPr>
              <a:t>semi-reserved</a:t>
            </a:r>
            <a:r>
              <a:rPr lang="en-US" dirty="0"/>
              <a:t>. </a:t>
            </a:r>
          </a:p>
          <a:p>
            <a:pPr lvl="2"/>
            <a:r>
              <a:rPr lang="en-US" b="1" dirty="0">
                <a:solidFill>
                  <a:srgbClr val="B84742"/>
                </a:solidFill>
              </a:rPr>
              <a:t>User</a:t>
            </a:r>
            <a:r>
              <a:rPr lang="en-US" dirty="0"/>
              <a:t> </a:t>
            </a:r>
            <a:r>
              <a:rPr lang="en-US" b="1" dirty="0">
                <a:solidFill>
                  <a:srgbClr val="B84742"/>
                </a:solidFill>
              </a:rPr>
              <a:t>written</a:t>
            </a:r>
            <a:r>
              <a:rPr lang="en-US" dirty="0"/>
              <a:t> </a:t>
            </a:r>
            <a:r>
              <a:rPr lang="en-US" b="1" dirty="0">
                <a:solidFill>
                  <a:srgbClr val="B84742"/>
                </a:solidFill>
              </a:rPr>
              <a:t>programs</a:t>
            </a:r>
            <a:r>
              <a:rPr lang="en-US" dirty="0"/>
              <a:t> </a:t>
            </a:r>
            <a:r>
              <a:rPr lang="en-US" b="1" dirty="0">
                <a:solidFill>
                  <a:srgbClr val="B84742"/>
                </a:solidFill>
              </a:rPr>
              <a:t>should</a:t>
            </a:r>
            <a:r>
              <a:rPr lang="en-US" dirty="0"/>
              <a:t> </a:t>
            </a:r>
            <a:r>
              <a:rPr lang="en-US" b="1" dirty="0">
                <a:solidFill>
                  <a:srgbClr val="B84742"/>
                </a:solidFill>
              </a:rPr>
              <a:t>not</a:t>
            </a:r>
            <a:r>
              <a:rPr lang="en-US" dirty="0"/>
              <a:t> </a:t>
            </a:r>
            <a:r>
              <a:rPr lang="en-US" b="1" dirty="0">
                <a:solidFill>
                  <a:srgbClr val="B84742"/>
                </a:solidFill>
              </a:rPr>
              <a:t>use</a:t>
            </a:r>
            <a:r>
              <a:rPr lang="en-US" dirty="0"/>
              <a:t> </a:t>
            </a:r>
            <a:r>
              <a:rPr lang="en-US" b="1" dirty="0">
                <a:solidFill>
                  <a:srgbClr val="B84742"/>
                </a:solidFill>
              </a:rPr>
              <a:t>these</a:t>
            </a:r>
            <a:r>
              <a:rPr lang="en-US" dirty="0"/>
              <a:t> ports.</a:t>
            </a:r>
          </a:p>
          <a:p>
            <a:pPr lvl="1"/>
            <a:r>
              <a:rPr lang="en-US" b="1" dirty="0">
                <a:solidFill>
                  <a:srgbClr val="B84742"/>
                </a:solidFill>
              </a:rPr>
              <a:t>Ports 49152-65535</a:t>
            </a:r>
            <a:endParaRPr lang="en-US" dirty="0"/>
          </a:p>
          <a:p>
            <a:pPr lvl="2"/>
            <a:r>
              <a:rPr lang="en-US" dirty="0"/>
              <a:t>These are </a:t>
            </a:r>
            <a:r>
              <a:rPr lang="en-US" b="1" dirty="0">
                <a:solidFill>
                  <a:srgbClr val="B84742"/>
                </a:solidFill>
              </a:rPr>
              <a:t>used by client programs </a:t>
            </a:r>
            <a:r>
              <a:rPr lang="en-US" dirty="0"/>
              <a:t>and you are </a:t>
            </a:r>
            <a:r>
              <a:rPr lang="en-US" b="1" dirty="0">
                <a:solidFill>
                  <a:srgbClr val="B84742"/>
                </a:solidFill>
              </a:rPr>
              <a:t>free to use </a:t>
            </a:r>
            <a:r>
              <a:rPr lang="en-US" dirty="0"/>
              <a:t>these in client programs. </a:t>
            </a:r>
          </a:p>
          <a:p>
            <a:pPr lvl="2"/>
            <a:r>
              <a:rPr lang="en-US" dirty="0"/>
              <a:t>When a Web browser connects to a web server the browser will allocate itself a port in this range. </a:t>
            </a:r>
          </a:p>
          <a:p>
            <a:pPr lvl="2"/>
            <a:r>
              <a:rPr lang="en-US" dirty="0"/>
              <a:t>Also known as </a:t>
            </a:r>
            <a:r>
              <a:rPr lang="en-US" b="1" dirty="0">
                <a:solidFill>
                  <a:srgbClr val="B84742"/>
                </a:solidFill>
              </a:rPr>
              <a:t>ephemeral</a:t>
            </a:r>
            <a:r>
              <a:rPr lang="en-US" dirty="0"/>
              <a:t> </a:t>
            </a:r>
            <a:r>
              <a:rPr lang="en-US" b="1" dirty="0">
                <a:solidFill>
                  <a:srgbClr val="B84742"/>
                </a:solidFill>
              </a:rPr>
              <a:t>ports</a:t>
            </a:r>
            <a:r>
              <a:rPr lang="en-US" dirty="0"/>
              <a:t>.</a:t>
            </a:r>
          </a:p>
        </p:txBody>
      </p:sp>
    </p:spTree>
    <p:extLst>
      <p:ext uri="{BB962C8B-B14F-4D97-AF65-F5344CB8AC3E}">
        <p14:creationId xmlns:p14="http://schemas.microsoft.com/office/powerpoint/2010/main" val="405269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0B695-AFCD-DF4C-82E7-3832CB0A4F9A}"/>
              </a:ext>
            </a:extLst>
          </p:cNvPr>
          <p:cNvSpPr>
            <a:spLocks noGrp="1"/>
          </p:cNvSpPr>
          <p:nvPr>
            <p:ph type="title"/>
          </p:nvPr>
        </p:nvSpPr>
        <p:spPr/>
        <p:txBody>
          <a:bodyPr>
            <a:normAutofit/>
          </a:bodyPr>
          <a:lstStyle/>
          <a:p>
            <a:r>
              <a:rPr lang="en-IN" sz="3600" dirty="0"/>
              <a:t>Common Well Known Port Numbers</a:t>
            </a:r>
            <a:endParaRPr lang="en-US" dirty="0"/>
          </a:p>
        </p:txBody>
      </p:sp>
      <p:graphicFrame>
        <p:nvGraphicFramePr>
          <p:cNvPr id="4" name="Content Placeholder 3">
            <a:extLst>
              <a:ext uri="{FF2B5EF4-FFF2-40B4-BE49-F238E27FC236}">
                <a16:creationId xmlns:a16="http://schemas.microsoft.com/office/drawing/2014/main" id="{37B5DE73-27E7-1F4F-985E-3761BE5ACF9A}"/>
              </a:ext>
            </a:extLst>
          </p:cNvPr>
          <p:cNvGraphicFramePr>
            <a:graphicFrameLocks noGrp="1"/>
          </p:cNvGraphicFramePr>
          <p:nvPr>
            <p:ph idx="1"/>
            <p:extLst>
              <p:ext uri="{D42A27DB-BD31-4B8C-83A1-F6EECF244321}">
                <p14:modId xmlns:p14="http://schemas.microsoft.com/office/powerpoint/2010/main" val="3028452870"/>
              </p:ext>
            </p:extLst>
          </p:nvPr>
        </p:nvGraphicFramePr>
        <p:xfrm>
          <a:off x="2370816" y="844550"/>
          <a:ext cx="7450367" cy="5652000"/>
        </p:xfrm>
        <a:graphic>
          <a:graphicData uri="http://schemas.openxmlformats.org/drawingml/2006/table">
            <a:tbl>
              <a:tblPr>
                <a:tableStyleId>{616DA210-FB5B-4158-B5E0-FEB733F419BA}</a:tableStyleId>
              </a:tblPr>
              <a:tblGrid>
                <a:gridCol w="787699">
                  <a:extLst>
                    <a:ext uri="{9D8B030D-6E8A-4147-A177-3AD203B41FA5}">
                      <a16:colId xmlns:a16="http://schemas.microsoft.com/office/drawing/2014/main" val="2889530818"/>
                    </a:ext>
                  </a:extLst>
                </a:gridCol>
                <a:gridCol w="6662668">
                  <a:extLst>
                    <a:ext uri="{9D8B030D-6E8A-4147-A177-3AD203B41FA5}">
                      <a16:colId xmlns:a16="http://schemas.microsoft.com/office/drawing/2014/main" val="450699128"/>
                    </a:ext>
                  </a:extLst>
                </a:gridCol>
              </a:tblGrid>
              <a:tr h="353250">
                <a:tc>
                  <a:txBody>
                    <a:bodyPr/>
                    <a:lstStyle/>
                    <a:p>
                      <a:pPr algn="ctr"/>
                      <a:r>
                        <a:rPr lang="en-IN" sz="1500" b="1" dirty="0">
                          <a:effectLst/>
                        </a:rPr>
                        <a:t>Number</a:t>
                      </a:r>
                    </a:p>
                  </a:txBody>
                  <a:tcPr marL="75556" marR="75556" marT="37778" marB="37778" anchor="ctr">
                    <a:solidFill>
                      <a:schemeClr val="bg2">
                        <a:lumMod val="85000"/>
                      </a:schemeClr>
                    </a:solidFill>
                  </a:tcPr>
                </a:tc>
                <a:tc>
                  <a:txBody>
                    <a:bodyPr/>
                    <a:lstStyle/>
                    <a:p>
                      <a:pPr algn="ctr"/>
                      <a:r>
                        <a:rPr lang="en-IN" sz="1500" b="1" dirty="0">
                          <a:effectLst/>
                        </a:rPr>
                        <a:t>Assignment</a:t>
                      </a:r>
                    </a:p>
                  </a:txBody>
                  <a:tcPr marL="75556" marR="75556" marT="37778" marB="37778" anchor="ctr">
                    <a:solidFill>
                      <a:schemeClr val="bg2">
                        <a:lumMod val="85000"/>
                      </a:schemeClr>
                    </a:solidFill>
                  </a:tcPr>
                </a:tc>
                <a:extLst>
                  <a:ext uri="{0D108BD9-81ED-4DB2-BD59-A6C34878D82A}">
                    <a16:rowId xmlns:a16="http://schemas.microsoft.com/office/drawing/2014/main" val="1423461888"/>
                  </a:ext>
                </a:extLst>
              </a:tr>
              <a:tr h="353250">
                <a:tc>
                  <a:txBody>
                    <a:bodyPr/>
                    <a:lstStyle/>
                    <a:p>
                      <a:pPr algn="ctr"/>
                      <a:r>
                        <a:rPr lang="en-IN" sz="1500" dirty="0">
                          <a:effectLst/>
                        </a:rPr>
                        <a:t>20</a:t>
                      </a:r>
                    </a:p>
                  </a:txBody>
                  <a:tcPr marL="75556" marR="75556" marT="37778" marB="37778" anchor="ctr"/>
                </a:tc>
                <a:tc>
                  <a:txBody>
                    <a:bodyPr/>
                    <a:lstStyle/>
                    <a:p>
                      <a:r>
                        <a:rPr lang="en-IN" sz="1500" kern="1200" dirty="0">
                          <a:effectLst/>
                        </a:rPr>
                        <a:t>File Transfer Protocol (FTP) Data Transfer</a:t>
                      </a:r>
                      <a:endParaRPr lang="en-IN" sz="1500" kern="1200" dirty="0">
                        <a:solidFill>
                          <a:schemeClr val="tx1"/>
                        </a:solidFill>
                        <a:effectLst/>
                        <a:latin typeface="+mn-lt"/>
                        <a:ea typeface="+mn-ea"/>
                        <a:cs typeface="+mn-cs"/>
                      </a:endParaRPr>
                    </a:p>
                  </a:txBody>
                  <a:tcPr marL="75556" marR="75556" marT="37778" marB="37778" anchor="ctr"/>
                </a:tc>
                <a:extLst>
                  <a:ext uri="{0D108BD9-81ED-4DB2-BD59-A6C34878D82A}">
                    <a16:rowId xmlns:a16="http://schemas.microsoft.com/office/drawing/2014/main" val="172653580"/>
                  </a:ext>
                </a:extLst>
              </a:tr>
              <a:tr h="353250">
                <a:tc>
                  <a:txBody>
                    <a:bodyPr/>
                    <a:lstStyle/>
                    <a:p>
                      <a:pPr algn="ctr"/>
                      <a:r>
                        <a:rPr lang="en-IN" sz="1500" dirty="0">
                          <a:effectLst/>
                        </a:rPr>
                        <a:t>21</a:t>
                      </a:r>
                    </a:p>
                  </a:txBody>
                  <a:tcPr marL="75556" marR="75556" marT="37778" marB="37778" anchor="ctr">
                    <a:solidFill>
                      <a:schemeClr val="bg2">
                        <a:lumMod val="85000"/>
                      </a:schemeClr>
                    </a:solidFill>
                  </a:tcPr>
                </a:tc>
                <a:tc>
                  <a:txBody>
                    <a:bodyPr/>
                    <a:lstStyle/>
                    <a:p>
                      <a:pPr marL="0" algn="l" defTabSz="914400" rtl="0" eaLnBrk="1" latinLnBrk="0" hangingPunct="1"/>
                      <a:r>
                        <a:rPr lang="en-IN" sz="1500" kern="1200" dirty="0">
                          <a:effectLst/>
                        </a:rPr>
                        <a:t>File Transfer Protocol (FTP) Command Control</a:t>
                      </a:r>
                      <a:endParaRPr lang="en-IN" sz="1500" kern="1200" dirty="0">
                        <a:solidFill>
                          <a:schemeClr val="tx1"/>
                        </a:solidFill>
                        <a:effectLst/>
                        <a:latin typeface="+mn-lt"/>
                        <a:ea typeface="+mn-ea"/>
                        <a:cs typeface="+mn-cs"/>
                      </a:endParaRPr>
                    </a:p>
                  </a:txBody>
                  <a:tcPr marL="75556" marR="75556" marT="37778" marB="37778" anchor="ctr">
                    <a:solidFill>
                      <a:schemeClr val="bg2">
                        <a:lumMod val="85000"/>
                      </a:schemeClr>
                    </a:solidFill>
                  </a:tcPr>
                </a:tc>
                <a:extLst>
                  <a:ext uri="{0D108BD9-81ED-4DB2-BD59-A6C34878D82A}">
                    <a16:rowId xmlns:a16="http://schemas.microsoft.com/office/drawing/2014/main" val="3852400724"/>
                  </a:ext>
                </a:extLst>
              </a:tr>
              <a:tr h="353250">
                <a:tc>
                  <a:txBody>
                    <a:bodyPr/>
                    <a:lstStyle/>
                    <a:p>
                      <a:pPr algn="ctr"/>
                      <a:r>
                        <a:rPr lang="en-IN" sz="1500">
                          <a:effectLst/>
                        </a:rPr>
                        <a:t>22</a:t>
                      </a:r>
                    </a:p>
                  </a:txBody>
                  <a:tcPr marL="75556" marR="75556" marT="37778" marB="37778" anchor="ctr"/>
                </a:tc>
                <a:tc>
                  <a:txBody>
                    <a:bodyPr/>
                    <a:lstStyle/>
                    <a:p>
                      <a:pPr marL="0" algn="l" defTabSz="914400" rtl="0" eaLnBrk="1" latinLnBrk="0" hangingPunct="1"/>
                      <a:r>
                        <a:rPr lang="en-IN" sz="1500" kern="1200" dirty="0">
                          <a:effectLst/>
                        </a:rPr>
                        <a:t>Secure Shell (SSH) Secure Login</a:t>
                      </a:r>
                      <a:endParaRPr lang="en-IN" sz="1500" kern="1200" dirty="0">
                        <a:solidFill>
                          <a:schemeClr val="tx1"/>
                        </a:solidFill>
                        <a:effectLst/>
                        <a:latin typeface="+mn-lt"/>
                        <a:ea typeface="+mn-ea"/>
                        <a:cs typeface="+mn-cs"/>
                      </a:endParaRPr>
                    </a:p>
                  </a:txBody>
                  <a:tcPr marL="75556" marR="75556" marT="37778" marB="37778" anchor="ctr"/>
                </a:tc>
                <a:extLst>
                  <a:ext uri="{0D108BD9-81ED-4DB2-BD59-A6C34878D82A}">
                    <a16:rowId xmlns:a16="http://schemas.microsoft.com/office/drawing/2014/main" val="3107220917"/>
                  </a:ext>
                </a:extLst>
              </a:tr>
              <a:tr h="353250">
                <a:tc>
                  <a:txBody>
                    <a:bodyPr/>
                    <a:lstStyle/>
                    <a:p>
                      <a:pPr algn="ctr"/>
                      <a:r>
                        <a:rPr lang="en-IN" sz="1500" dirty="0">
                          <a:effectLst/>
                        </a:rPr>
                        <a:t>23</a:t>
                      </a:r>
                    </a:p>
                  </a:txBody>
                  <a:tcPr marL="75556" marR="75556" marT="37778" marB="37778" anchor="ctr">
                    <a:solidFill>
                      <a:schemeClr val="bg2">
                        <a:lumMod val="85000"/>
                      </a:schemeClr>
                    </a:solidFill>
                  </a:tcPr>
                </a:tc>
                <a:tc>
                  <a:txBody>
                    <a:bodyPr/>
                    <a:lstStyle/>
                    <a:p>
                      <a:pPr marL="0" algn="l" defTabSz="914400" rtl="0" eaLnBrk="1" latinLnBrk="0" hangingPunct="1"/>
                      <a:r>
                        <a:rPr lang="en-IN" sz="1500" kern="1200" dirty="0">
                          <a:effectLst/>
                        </a:rPr>
                        <a:t>Telnet remote login service, unencrypted text messages</a:t>
                      </a:r>
                      <a:endParaRPr lang="en-IN" sz="1500" kern="1200" dirty="0">
                        <a:solidFill>
                          <a:schemeClr val="tx1"/>
                        </a:solidFill>
                        <a:effectLst/>
                        <a:latin typeface="+mn-lt"/>
                        <a:ea typeface="+mn-ea"/>
                        <a:cs typeface="+mn-cs"/>
                      </a:endParaRPr>
                    </a:p>
                  </a:txBody>
                  <a:tcPr marL="75556" marR="75556" marT="37778" marB="37778" anchor="ctr">
                    <a:solidFill>
                      <a:schemeClr val="bg2">
                        <a:lumMod val="85000"/>
                      </a:schemeClr>
                    </a:solidFill>
                  </a:tcPr>
                </a:tc>
                <a:extLst>
                  <a:ext uri="{0D108BD9-81ED-4DB2-BD59-A6C34878D82A}">
                    <a16:rowId xmlns:a16="http://schemas.microsoft.com/office/drawing/2014/main" val="3191585734"/>
                  </a:ext>
                </a:extLst>
              </a:tr>
              <a:tr h="353250">
                <a:tc>
                  <a:txBody>
                    <a:bodyPr/>
                    <a:lstStyle/>
                    <a:p>
                      <a:pPr algn="ctr"/>
                      <a:r>
                        <a:rPr lang="en-IN" sz="1500">
                          <a:effectLst/>
                        </a:rPr>
                        <a:t>25</a:t>
                      </a:r>
                    </a:p>
                  </a:txBody>
                  <a:tcPr marL="75556" marR="75556" marT="37778" marB="37778" anchor="ctr"/>
                </a:tc>
                <a:tc>
                  <a:txBody>
                    <a:bodyPr/>
                    <a:lstStyle/>
                    <a:p>
                      <a:pPr marL="0" algn="l" defTabSz="914400" rtl="0" eaLnBrk="1" latinLnBrk="0" hangingPunct="1"/>
                      <a:r>
                        <a:rPr lang="en-IN" sz="1500" kern="1200" dirty="0">
                          <a:effectLst/>
                        </a:rPr>
                        <a:t>Simple Mail Transfer Protocol (SMTP) E-mail routing</a:t>
                      </a:r>
                      <a:endParaRPr lang="en-IN" sz="1500" kern="1200" dirty="0">
                        <a:solidFill>
                          <a:schemeClr val="tx1"/>
                        </a:solidFill>
                        <a:effectLst/>
                        <a:latin typeface="+mn-lt"/>
                        <a:ea typeface="+mn-ea"/>
                        <a:cs typeface="+mn-cs"/>
                      </a:endParaRPr>
                    </a:p>
                  </a:txBody>
                  <a:tcPr marL="75556" marR="75556" marT="37778" marB="37778" anchor="ctr"/>
                </a:tc>
                <a:extLst>
                  <a:ext uri="{0D108BD9-81ED-4DB2-BD59-A6C34878D82A}">
                    <a16:rowId xmlns:a16="http://schemas.microsoft.com/office/drawing/2014/main" val="3890328210"/>
                  </a:ext>
                </a:extLst>
              </a:tr>
              <a:tr h="353250">
                <a:tc>
                  <a:txBody>
                    <a:bodyPr/>
                    <a:lstStyle/>
                    <a:p>
                      <a:pPr algn="ctr"/>
                      <a:r>
                        <a:rPr lang="en-IN" sz="1500" dirty="0">
                          <a:effectLst/>
                        </a:rPr>
                        <a:t>53</a:t>
                      </a:r>
                    </a:p>
                  </a:txBody>
                  <a:tcPr marL="75556" marR="75556" marT="37778" marB="37778" anchor="ctr">
                    <a:solidFill>
                      <a:schemeClr val="bg2">
                        <a:lumMod val="85000"/>
                      </a:schemeClr>
                    </a:solidFill>
                  </a:tcPr>
                </a:tc>
                <a:tc>
                  <a:txBody>
                    <a:bodyPr/>
                    <a:lstStyle/>
                    <a:p>
                      <a:pPr marL="0" algn="l" defTabSz="914400" rtl="0" eaLnBrk="1" latinLnBrk="0" hangingPunct="1"/>
                      <a:r>
                        <a:rPr lang="en-IN" sz="1500" kern="1200" dirty="0">
                          <a:effectLst/>
                        </a:rPr>
                        <a:t>Domain Name System (DNS) service</a:t>
                      </a:r>
                      <a:endParaRPr lang="en-IN" sz="1500" kern="1200" dirty="0">
                        <a:solidFill>
                          <a:schemeClr val="tx1"/>
                        </a:solidFill>
                        <a:effectLst/>
                        <a:latin typeface="+mn-lt"/>
                        <a:ea typeface="+mn-ea"/>
                        <a:cs typeface="+mn-cs"/>
                      </a:endParaRPr>
                    </a:p>
                  </a:txBody>
                  <a:tcPr marL="75556" marR="75556" marT="37778" marB="37778" anchor="ctr">
                    <a:solidFill>
                      <a:schemeClr val="bg2">
                        <a:lumMod val="85000"/>
                      </a:schemeClr>
                    </a:solidFill>
                  </a:tcPr>
                </a:tc>
                <a:extLst>
                  <a:ext uri="{0D108BD9-81ED-4DB2-BD59-A6C34878D82A}">
                    <a16:rowId xmlns:a16="http://schemas.microsoft.com/office/drawing/2014/main" val="557822481"/>
                  </a:ext>
                </a:extLst>
              </a:tr>
              <a:tr h="353250">
                <a:tc>
                  <a:txBody>
                    <a:bodyPr/>
                    <a:lstStyle/>
                    <a:p>
                      <a:pPr algn="ctr"/>
                      <a:r>
                        <a:rPr lang="en-IN" sz="1500">
                          <a:effectLst/>
                        </a:rPr>
                        <a:t>67, 68</a:t>
                      </a:r>
                    </a:p>
                  </a:txBody>
                  <a:tcPr marL="75556" marR="75556" marT="37778" marB="37778" anchor="ctr"/>
                </a:tc>
                <a:tc>
                  <a:txBody>
                    <a:bodyPr/>
                    <a:lstStyle/>
                    <a:p>
                      <a:pPr marL="0" algn="l" defTabSz="914400" rtl="0" eaLnBrk="1" latinLnBrk="0" hangingPunct="1"/>
                      <a:r>
                        <a:rPr lang="en-IN" sz="1500" kern="1200" dirty="0">
                          <a:effectLst/>
                        </a:rPr>
                        <a:t>Dynamic Host Configuration Protocol (DHCP)</a:t>
                      </a:r>
                      <a:endParaRPr lang="en-IN" sz="1500" kern="1200" dirty="0">
                        <a:solidFill>
                          <a:schemeClr val="tx1"/>
                        </a:solidFill>
                        <a:effectLst/>
                        <a:latin typeface="+mn-lt"/>
                        <a:ea typeface="+mn-ea"/>
                        <a:cs typeface="+mn-cs"/>
                      </a:endParaRPr>
                    </a:p>
                  </a:txBody>
                  <a:tcPr marL="75556" marR="75556" marT="37778" marB="37778" anchor="ctr"/>
                </a:tc>
                <a:extLst>
                  <a:ext uri="{0D108BD9-81ED-4DB2-BD59-A6C34878D82A}">
                    <a16:rowId xmlns:a16="http://schemas.microsoft.com/office/drawing/2014/main" val="1714337843"/>
                  </a:ext>
                </a:extLst>
              </a:tr>
              <a:tr h="353250">
                <a:tc>
                  <a:txBody>
                    <a:bodyPr/>
                    <a:lstStyle/>
                    <a:p>
                      <a:pPr algn="ctr"/>
                      <a:r>
                        <a:rPr lang="en-IN" sz="1500" dirty="0">
                          <a:effectLst/>
                        </a:rPr>
                        <a:t>80</a:t>
                      </a:r>
                    </a:p>
                  </a:txBody>
                  <a:tcPr marL="75556" marR="75556" marT="37778" marB="37778" anchor="ctr">
                    <a:solidFill>
                      <a:schemeClr val="bg2">
                        <a:lumMod val="85000"/>
                      </a:schemeClr>
                    </a:solidFill>
                  </a:tcPr>
                </a:tc>
                <a:tc>
                  <a:txBody>
                    <a:bodyPr/>
                    <a:lstStyle/>
                    <a:p>
                      <a:pPr marL="0" algn="l" defTabSz="914400" rtl="0" eaLnBrk="1" latinLnBrk="0" hangingPunct="1"/>
                      <a:r>
                        <a:rPr lang="en-IN" sz="1500" kern="1200" dirty="0">
                          <a:effectLst/>
                        </a:rPr>
                        <a:t>Hypertext Transfer Protocol (HTTP) used in the World Wide Web</a:t>
                      </a:r>
                      <a:endParaRPr lang="en-IN" sz="1500" kern="1200" dirty="0">
                        <a:solidFill>
                          <a:schemeClr val="tx1"/>
                        </a:solidFill>
                        <a:effectLst/>
                        <a:latin typeface="+mn-lt"/>
                        <a:ea typeface="+mn-ea"/>
                        <a:cs typeface="+mn-cs"/>
                      </a:endParaRPr>
                    </a:p>
                  </a:txBody>
                  <a:tcPr marL="75556" marR="75556" marT="37778" marB="37778" anchor="ctr">
                    <a:solidFill>
                      <a:schemeClr val="bg2">
                        <a:lumMod val="85000"/>
                      </a:schemeClr>
                    </a:solidFill>
                  </a:tcPr>
                </a:tc>
                <a:extLst>
                  <a:ext uri="{0D108BD9-81ED-4DB2-BD59-A6C34878D82A}">
                    <a16:rowId xmlns:a16="http://schemas.microsoft.com/office/drawing/2014/main" val="490423057"/>
                  </a:ext>
                </a:extLst>
              </a:tr>
              <a:tr h="353250">
                <a:tc>
                  <a:txBody>
                    <a:bodyPr/>
                    <a:lstStyle/>
                    <a:p>
                      <a:pPr algn="ctr"/>
                      <a:r>
                        <a:rPr lang="en-IN" sz="1500">
                          <a:effectLst/>
                        </a:rPr>
                        <a:t>110</a:t>
                      </a:r>
                    </a:p>
                  </a:txBody>
                  <a:tcPr marL="75556" marR="75556" marT="37778" marB="37778" anchor="ctr"/>
                </a:tc>
                <a:tc>
                  <a:txBody>
                    <a:bodyPr/>
                    <a:lstStyle/>
                    <a:p>
                      <a:pPr marL="0" algn="l" defTabSz="914400" rtl="0" eaLnBrk="1" latinLnBrk="0" hangingPunct="1"/>
                      <a:r>
                        <a:rPr lang="en-IN" sz="1500" kern="1200" dirty="0">
                          <a:effectLst/>
                        </a:rPr>
                        <a:t>Post Office Protocol (POP3)</a:t>
                      </a:r>
                      <a:endParaRPr lang="en-IN" sz="1500" kern="1200" dirty="0">
                        <a:solidFill>
                          <a:schemeClr val="tx1"/>
                        </a:solidFill>
                        <a:effectLst/>
                        <a:latin typeface="+mn-lt"/>
                        <a:ea typeface="+mn-ea"/>
                        <a:cs typeface="+mn-cs"/>
                      </a:endParaRPr>
                    </a:p>
                  </a:txBody>
                  <a:tcPr marL="75556" marR="75556" marT="37778" marB="37778" anchor="ctr"/>
                </a:tc>
                <a:extLst>
                  <a:ext uri="{0D108BD9-81ED-4DB2-BD59-A6C34878D82A}">
                    <a16:rowId xmlns:a16="http://schemas.microsoft.com/office/drawing/2014/main" val="3701105839"/>
                  </a:ext>
                </a:extLst>
              </a:tr>
              <a:tr h="353250">
                <a:tc>
                  <a:txBody>
                    <a:bodyPr/>
                    <a:lstStyle/>
                    <a:p>
                      <a:pPr algn="ctr"/>
                      <a:r>
                        <a:rPr lang="en-IN" sz="1500" dirty="0">
                          <a:effectLst/>
                        </a:rPr>
                        <a:t>119</a:t>
                      </a:r>
                    </a:p>
                  </a:txBody>
                  <a:tcPr marL="75556" marR="75556" marT="37778" marB="37778" anchor="ctr">
                    <a:solidFill>
                      <a:schemeClr val="bg2">
                        <a:lumMod val="85000"/>
                      </a:schemeClr>
                    </a:solidFill>
                  </a:tcPr>
                </a:tc>
                <a:tc>
                  <a:txBody>
                    <a:bodyPr/>
                    <a:lstStyle/>
                    <a:p>
                      <a:pPr marL="0" algn="l" defTabSz="914400" rtl="0" eaLnBrk="1" latinLnBrk="0" hangingPunct="1"/>
                      <a:r>
                        <a:rPr lang="en-IN" sz="1500" kern="1200" dirty="0">
                          <a:effectLst/>
                        </a:rPr>
                        <a:t>Network News Transfer Protocol (NNTP)</a:t>
                      </a:r>
                      <a:endParaRPr lang="en-IN" sz="1500" kern="1200" dirty="0">
                        <a:solidFill>
                          <a:schemeClr val="tx1"/>
                        </a:solidFill>
                        <a:effectLst/>
                        <a:latin typeface="+mn-lt"/>
                        <a:ea typeface="+mn-ea"/>
                        <a:cs typeface="+mn-cs"/>
                      </a:endParaRPr>
                    </a:p>
                  </a:txBody>
                  <a:tcPr marL="75556" marR="75556" marT="37778" marB="37778" anchor="ctr">
                    <a:solidFill>
                      <a:schemeClr val="bg2">
                        <a:lumMod val="85000"/>
                      </a:schemeClr>
                    </a:solidFill>
                  </a:tcPr>
                </a:tc>
                <a:extLst>
                  <a:ext uri="{0D108BD9-81ED-4DB2-BD59-A6C34878D82A}">
                    <a16:rowId xmlns:a16="http://schemas.microsoft.com/office/drawing/2014/main" val="446139253"/>
                  </a:ext>
                </a:extLst>
              </a:tr>
              <a:tr h="353250">
                <a:tc>
                  <a:txBody>
                    <a:bodyPr/>
                    <a:lstStyle/>
                    <a:p>
                      <a:pPr algn="ctr"/>
                      <a:r>
                        <a:rPr lang="en-IN" sz="1500">
                          <a:effectLst/>
                        </a:rPr>
                        <a:t>123</a:t>
                      </a:r>
                    </a:p>
                  </a:txBody>
                  <a:tcPr marL="75556" marR="75556" marT="37778" marB="37778" anchor="ctr"/>
                </a:tc>
                <a:tc>
                  <a:txBody>
                    <a:bodyPr/>
                    <a:lstStyle/>
                    <a:p>
                      <a:pPr marL="0" algn="l" defTabSz="914400" rtl="0" eaLnBrk="1" latinLnBrk="0" hangingPunct="1"/>
                      <a:r>
                        <a:rPr lang="en-IN" sz="1500" kern="1200" dirty="0">
                          <a:effectLst/>
                        </a:rPr>
                        <a:t>Network Time Protocol (NTP)</a:t>
                      </a:r>
                      <a:endParaRPr lang="en-IN" sz="1500" kern="1200" dirty="0">
                        <a:solidFill>
                          <a:schemeClr val="tx1"/>
                        </a:solidFill>
                        <a:effectLst/>
                        <a:latin typeface="+mn-lt"/>
                        <a:ea typeface="+mn-ea"/>
                        <a:cs typeface="+mn-cs"/>
                      </a:endParaRPr>
                    </a:p>
                  </a:txBody>
                  <a:tcPr marL="75556" marR="75556" marT="37778" marB="37778" anchor="ctr"/>
                </a:tc>
                <a:extLst>
                  <a:ext uri="{0D108BD9-81ED-4DB2-BD59-A6C34878D82A}">
                    <a16:rowId xmlns:a16="http://schemas.microsoft.com/office/drawing/2014/main" val="3425051597"/>
                  </a:ext>
                </a:extLst>
              </a:tr>
              <a:tr h="353250">
                <a:tc>
                  <a:txBody>
                    <a:bodyPr/>
                    <a:lstStyle/>
                    <a:p>
                      <a:pPr algn="ctr"/>
                      <a:r>
                        <a:rPr lang="en-IN" sz="1500" dirty="0">
                          <a:effectLst/>
                        </a:rPr>
                        <a:t>143</a:t>
                      </a:r>
                    </a:p>
                  </a:txBody>
                  <a:tcPr marL="75556" marR="75556" marT="37778" marB="37778" anchor="ctr">
                    <a:solidFill>
                      <a:schemeClr val="bg2">
                        <a:lumMod val="85000"/>
                      </a:schemeClr>
                    </a:solidFill>
                  </a:tcPr>
                </a:tc>
                <a:tc>
                  <a:txBody>
                    <a:bodyPr/>
                    <a:lstStyle/>
                    <a:p>
                      <a:pPr marL="0" algn="l" defTabSz="914400" rtl="0" eaLnBrk="1" latinLnBrk="0" hangingPunct="1"/>
                      <a:r>
                        <a:rPr lang="en-IN" sz="1500" kern="1200" dirty="0">
                          <a:effectLst/>
                        </a:rPr>
                        <a:t>Internet Message Access Protocol (IMAP) Management of digital mail</a:t>
                      </a:r>
                      <a:endParaRPr lang="en-IN" sz="1500" kern="1200" dirty="0">
                        <a:solidFill>
                          <a:schemeClr val="tx1"/>
                        </a:solidFill>
                        <a:effectLst/>
                        <a:latin typeface="+mn-lt"/>
                        <a:ea typeface="+mn-ea"/>
                        <a:cs typeface="+mn-cs"/>
                      </a:endParaRPr>
                    </a:p>
                  </a:txBody>
                  <a:tcPr marL="75556" marR="75556" marT="37778" marB="37778" anchor="ctr">
                    <a:solidFill>
                      <a:schemeClr val="bg2">
                        <a:lumMod val="85000"/>
                      </a:schemeClr>
                    </a:solidFill>
                  </a:tcPr>
                </a:tc>
                <a:extLst>
                  <a:ext uri="{0D108BD9-81ED-4DB2-BD59-A6C34878D82A}">
                    <a16:rowId xmlns:a16="http://schemas.microsoft.com/office/drawing/2014/main" val="477544923"/>
                  </a:ext>
                </a:extLst>
              </a:tr>
              <a:tr h="353250">
                <a:tc>
                  <a:txBody>
                    <a:bodyPr/>
                    <a:lstStyle/>
                    <a:p>
                      <a:pPr algn="ctr"/>
                      <a:r>
                        <a:rPr lang="en-IN" sz="1500">
                          <a:effectLst/>
                        </a:rPr>
                        <a:t>161</a:t>
                      </a:r>
                    </a:p>
                  </a:txBody>
                  <a:tcPr marL="75556" marR="75556" marT="37778" marB="37778" anchor="ctr"/>
                </a:tc>
                <a:tc>
                  <a:txBody>
                    <a:bodyPr/>
                    <a:lstStyle/>
                    <a:p>
                      <a:pPr marL="0" algn="l" defTabSz="914400" rtl="0" eaLnBrk="1" latinLnBrk="0" hangingPunct="1"/>
                      <a:r>
                        <a:rPr lang="en-IN" sz="1500" kern="1200" dirty="0">
                          <a:effectLst/>
                        </a:rPr>
                        <a:t>Simple Network Management Protocol (SNMP)</a:t>
                      </a:r>
                      <a:endParaRPr lang="en-IN" sz="1500" kern="1200" dirty="0">
                        <a:solidFill>
                          <a:schemeClr val="tx1"/>
                        </a:solidFill>
                        <a:effectLst/>
                        <a:latin typeface="+mn-lt"/>
                        <a:ea typeface="+mn-ea"/>
                        <a:cs typeface="+mn-cs"/>
                      </a:endParaRPr>
                    </a:p>
                  </a:txBody>
                  <a:tcPr marL="75556" marR="75556" marT="37778" marB="37778" anchor="ctr"/>
                </a:tc>
                <a:extLst>
                  <a:ext uri="{0D108BD9-81ED-4DB2-BD59-A6C34878D82A}">
                    <a16:rowId xmlns:a16="http://schemas.microsoft.com/office/drawing/2014/main" val="288972535"/>
                  </a:ext>
                </a:extLst>
              </a:tr>
              <a:tr h="353250">
                <a:tc>
                  <a:txBody>
                    <a:bodyPr/>
                    <a:lstStyle/>
                    <a:p>
                      <a:pPr algn="ctr"/>
                      <a:r>
                        <a:rPr lang="en-IN" sz="1500" dirty="0">
                          <a:effectLst/>
                        </a:rPr>
                        <a:t>194</a:t>
                      </a:r>
                    </a:p>
                  </a:txBody>
                  <a:tcPr marL="75556" marR="75556" marT="37778" marB="37778" anchor="ctr">
                    <a:solidFill>
                      <a:schemeClr val="bg2">
                        <a:lumMod val="85000"/>
                      </a:schemeClr>
                    </a:solidFill>
                  </a:tcPr>
                </a:tc>
                <a:tc>
                  <a:txBody>
                    <a:bodyPr/>
                    <a:lstStyle/>
                    <a:p>
                      <a:pPr marL="0" algn="l" defTabSz="914400" rtl="0" eaLnBrk="1" latinLnBrk="0" hangingPunct="1"/>
                      <a:r>
                        <a:rPr lang="en-IN" sz="1500" kern="1200" dirty="0">
                          <a:effectLst/>
                        </a:rPr>
                        <a:t>Internet Relay Chat (IRC)</a:t>
                      </a:r>
                      <a:endParaRPr lang="en-IN" sz="1500" kern="1200" dirty="0">
                        <a:solidFill>
                          <a:schemeClr val="tx1"/>
                        </a:solidFill>
                        <a:effectLst/>
                        <a:latin typeface="+mn-lt"/>
                        <a:ea typeface="+mn-ea"/>
                        <a:cs typeface="+mn-cs"/>
                      </a:endParaRPr>
                    </a:p>
                  </a:txBody>
                  <a:tcPr marL="75556" marR="75556" marT="37778" marB="37778" anchor="ctr">
                    <a:solidFill>
                      <a:schemeClr val="bg2">
                        <a:lumMod val="85000"/>
                      </a:schemeClr>
                    </a:solidFill>
                  </a:tcPr>
                </a:tc>
                <a:extLst>
                  <a:ext uri="{0D108BD9-81ED-4DB2-BD59-A6C34878D82A}">
                    <a16:rowId xmlns:a16="http://schemas.microsoft.com/office/drawing/2014/main" val="2895990871"/>
                  </a:ext>
                </a:extLst>
              </a:tr>
              <a:tr h="353250">
                <a:tc>
                  <a:txBody>
                    <a:bodyPr/>
                    <a:lstStyle/>
                    <a:p>
                      <a:pPr algn="ctr"/>
                      <a:r>
                        <a:rPr lang="en-IN" sz="1500">
                          <a:effectLst/>
                        </a:rPr>
                        <a:t>443</a:t>
                      </a:r>
                    </a:p>
                  </a:txBody>
                  <a:tcPr marL="75556" marR="75556" marT="37778" marB="37778" anchor="ctr"/>
                </a:tc>
                <a:tc>
                  <a:txBody>
                    <a:bodyPr/>
                    <a:lstStyle/>
                    <a:p>
                      <a:pPr marL="0" algn="l" defTabSz="914400" rtl="0" eaLnBrk="1" latinLnBrk="0" hangingPunct="1"/>
                      <a:r>
                        <a:rPr lang="en-IN" sz="1500" kern="1200" dirty="0">
                          <a:effectLst/>
                        </a:rPr>
                        <a:t>HTTP Secure (HTTPS) HTTP over TLS/SSL</a:t>
                      </a:r>
                      <a:endParaRPr lang="en-IN" sz="1500" kern="1200" dirty="0">
                        <a:solidFill>
                          <a:schemeClr val="tx1"/>
                        </a:solidFill>
                        <a:effectLst/>
                        <a:latin typeface="+mn-lt"/>
                        <a:ea typeface="+mn-ea"/>
                        <a:cs typeface="+mn-cs"/>
                      </a:endParaRPr>
                    </a:p>
                  </a:txBody>
                  <a:tcPr marL="75556" marR="75556" marT="37778" marB="37778" anchor="ctr"/>
                </a:tc>
                <a:extLst>
                  <a:ext uri="{0D108BD9-81ED-4DB2-BD59-A6C34878D82A}">
                    <a16:rowId xmlns:a16="http://schemas.microsoft.com/office/drawing/2014/main" val="4280535543"/>
                  </a:ext>
                </a:extLst>
              </a:tr>
            </a:tbl>
          </a:graphicData>
        </a:graphic>
      </p:graphicFrame>
      <p:sp>
        <p:nvSpPr>
          <p:cNvPr id="5" name="Rectangle 2">
            <a:extLst>
              <a:ext uri="{FF2B5EF4-FFF2-40B4-BE49-F238E27FC236}">
                <a16:creationId xmlns:a16="http://schemas.microsoft.com/office/drawing/2014/main" id="{288433FC-6483-7140-BD57-2E5AC8365C20}"/>
              </a:ext>
            </a:extLst>
          </p:cNvPr>
          <p:cNvSpPr>
            <a:spLocks noChangeArrowheads="1"/>
          </p:cNvSpPr>
          <p:nvPr/>
        </p:nvSpPr>
        <p:spPr bwMode="auto">
          <a:xfrm>
            <a:off x="1751013" y="844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6721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49351-E5BA-C34C-91AE-4D5E9502C95A}"/>
              </a:ext>
            </a:extLst>
          </p:cNvPr>
          <p:cNvSpPr>
            <a:spLocks noGrp="1"/>
          </p:cNvSpPr>
          <p:nvPr>
            <p:ph type="title"/>
          </p:nvPr>
        </p:nvSpPr>
        <p:spPr/>
        <p:txBody>
          <a:bodyPr>
            <a:normAutofit/>
          </a:bodyPr>
          <a:lstStyle/>
          <a:p>
            <a:r>
              <a:rPr lang="en-IN" dirty="0"/>
              <a:t>Port Scanning </a:t>
            </a:r>
            <a:endParaRPr lang="en-US" dirty="0"/>
          </a:p>
        </p:txBody>
      </p:sp>
      <p:sp>
        <p:nvSpPr>
          <p:cNvPr id="3" name="Content Placeholder 2">
            <a:extLst>
              <a:ext uri="{FF2B5EF4-FFF2-40B4-BE49-F238E27FC236}">
                <a16:creationId xmlns:a16="http://schemas.microsoft.com/office/drawing/2014/main" id="{8E54C67C-9E1C-6448-8372-EECE4EA25A93}"/>
              </a:ext>
            </a:extLst>
          </p:cNvPr>
          <p:cNvSpPr>
            <a:spLocks noGrp="1"/>
          </p:cNvSpPr>
          <p:nvPr>
            <p:ph idx="1"/>
          </p:nvPr>
        </p:nvSpPr>
        <p:spPr/>
        <p:txBody>
          <a:bodyPr/>
          <a:lstStyle/>
          <a:p>
            <a:r>
              <a:rPr lang="en-IN" b="1" dirty="0">
                <a:solidFill>
                  <a:srgbClr val="C00000"/>
                </a:solidFill>
              </a:rPr>
              <a:t>Port scanner</a:t>
            </a:r>
            <a:r>
              <a:rPr lang="en-IN" dirty="0"/>
              <a:t>: Software designed to probe server or host for Open ports.</a:t>
            </a:r>
          </a:p>
          <a:p>
            <a:r>
              <a:rPr lang="en-IN" dirty="0"/>
              <a:t>Used by administrator to verify security policy.</a:t>
            </a:r>
          </a:p>
          <a:p>
            <a:r>
              <a:rPr lang="en-IN" dirty="0"/>
              <a:t>Used by attacker to identify running services on host.</a:t>
            </a:r>
          </a:p>
          <a:p>
            <a:r>
              <a:rPr lang="en-IN" b="1" dirty="0">
                <a:solidFill>
                  <a:srgbClr val="C00000"/>
                </a:solidFill>
              </a:rPr>
              <a:t>Port scan</a:t>
            </a:r>
            <a:r>
              <a:rPr lang="en-IN" dirty="0"/>
              <a:t>: A process that sends a client request to server for finding active ports.</a:t>
            </a:r>
          </a:p>
          <a:p>
            <a:r>
              <a:rPr lang="en-IN" b="1" dirty="0">
                <a:solidFill>
                  <a:srgbClr val="C00000"/>
                </a:solidFill>
              </a:rPr>
              <a:t>Open port</a:t>
            </a:r>
            <a:r>
              <a:rPr lang="en-IN" dirty="0"/>
              <a:t>: Host sends a reply indicating port is active.</a:t>
            </a:r>
          </a:p>
          <a:p>
            <a:r>
              <a:rPr lang="en-IN" b="1" dirty="0">
                <a:solidFill>
                  <a:srgbClr val="C00000"/>
                </a:solidFill>
              </a:rPr>
              <a:t>Close port</a:t>
            </a:r>
            <a:r>
              <a:rPr lang="en-IN" dirty="0"/>
              <a:t>: Host sends a reply that connection will be denied.</a:t>
            </a:r>
          </a:p>
          <a:p>
            <a:r>
              <a:rPr lang="en-IN" b="1" dirty="0">
                <a:solidFill>
                  <a:srgbClr val="C00000"/>
                </a:solidFill>
              </a:rPr>
              <a:t>Filtered</a:t>
            </a:r>
            <a:r>
              <a:rPr lang="en-IN" dirty="0"/>
              <a:t>: There was no reply from the host.</a:t>
            </a:r>
          </a:p>
          <a:p>
            <a:r>
              <a:rPr lang="en-IN" dirty="0"/>
              <a:t>Vulnerability can be with </a:t>
            </a:r>
            <a:r>
              <a:rPr lang="en-IN" b="1" dirty="0">
                <a:solidFill>
                  <a:srgbClr val="C00000"/>
                </a:solidFill>
              </a:rPr>
              <a:t>open ports </a:t>
            </a:r>
            <a:r>
              <a:rPr lang="en-IN" dirty="0"/>
              <a:t>or </a:t>
            </a:r>
            <a:r>
              <a:rPr lang="en-IN" b="1" dirty="0">
                <a:solidFill>
                  <a:srgbClr val="C00000"/>
                </a:solidFill>
              </a:rPr>
              <a:t>operating system of running host</a:t>
            </a:r>
            <a:r>
              <a:rPr lang="en-IN" dirty="0"/>
              <a:t>.</a:t>
            </a:r>
          </a:p>
          <a:p>
            <a:endParaRPr lang="en-US" dirty="0"/>
          </a:p>
        </p:txBody>
      </p:sp>
    </p:spTree>
    <p:extLst>
      <p:ext uri="{BB962C8B-B14F-4D97-AF65-F5344CB8AC3E}">
        <p14:creationId xmlns:p14="http://schemas.microsoft.com/office/powerpoint/2010/main" val="238235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33C5EC3-4D86-0B4C-8BCB-7A7D9240FC55}"/>
              </a:ext>
            </a:extLst>
          </p:cNvPr>
          <p:cNvSpPr/>
          <p:nvPr/>
        </p:nvSpPr>
        <p:spPr>
          <a:xfrm>
            <a:off x="1539433" y="4428444"/>
            <a:ext cx="8241174" cy="821802"/>
          </a:xfrm>
          <a:prstGeom prst="rect">
            <a:avLst/>
          </a:prstGeom>
          <a:gradFill flip="none" rotWithShape="1">
            <a:gsLst>
              <a:gs pos="0">
                <a:schemeClr val="accent2">
                  <a:tint val="66000"/>
                  <a:satMod val="160000"/>
                </a:schemeClr>
              </a:gs>
              <a:gs pos="16000">
                <a:schemeClr val="accent2">
                  <a:tint val="44500"/>
                  <a:satMod val="160000"/>
                </a:schemeClr>
              </a:gs>
              <a:gs pos="100000">
                <a:schemeClr val="accent2">
                  <a:tint val="23500"/>
                  <a:satMod val="160000"/>
                </a:schemeClr>
              </a:gs>
            </a:gsLst>
            <a:lin ang="16200000" scaled="1"/>
            <a:tileRect/>
          </a:gradFill>
          <a:ln>
            <a:solidFill>
              <a:srgbClr val="00B0F0"/>
            </a:solidFill>
            <a:prstDash val="sysDot"/>
          </a:ln>
        </p:spPr>
        <p:style>
          <a:lnRef idx="0">
            <a:scrgbClr r="0" g="0" b="0"/>
          </a:lnRef>
          <a:fillRef idx="0">
            <a:scrgbClr r="0" g="0" b="0"/>
          </a:fillRef>
          <a:effectRef idx="0">
            <a:scrgbClr r="0" g="0" b="0"/>
          </a:effectRef>
          <a:fontRef idx="minor">
            <a:schemeClr val="lt1"/>
          </a:fontRef>
        </p:style>
        <p:txBody>
          <a:bodyPr rtlCol="0" anchor="b"/>
          <a:lstStyle/>
          <a:p>
            <a:pPr algn="ctr"/>
            <a:r>
              <a:rPr lang="en-US" sz="1400" dirty="0">
                <a:solidFill>
                  <a:schemeClr val="tx1"/>
                </a:solidFill>
              </a:rPr>
              <a:t>Modules</a:t>
            </a:r>
          </a:p>
        </p:txBody>
      </p:sp>
      <p:sp>
        <p:nvSpPr>
          <p:cNvPr id="24" name="Rectangle 23">
            <a:extLst>
              <a:ext uri="{FF2B5EF4-FFF2-40B4-BE49-F238E27FC236}">
                <a16:creationId xmlns:a16="http://schemas.microsoft.com/office/drawing/2014/main" id="{5AAE399A-290D-B749-967A-89FD5327537F}"/>
              </a:ext>
            </a:extLst>
          </p:cNvPr>
          <p:cNvSpPr/>
          <p:nvPr/>
        </p:nvSpPr>
        <p:spPr>
          <a:xfrm>
            <a:off x="8113853" y="1748209"/>
            <a:ext cx="1666754" cy="2464693"/>
          </a:xfrm>
          <a:prstGeom prst="rect">
            <a:avLst/>
          </a:prstGeom>
          <a:gradFill flip="none" rotWithShape="1">
            <a:gsLst>
              <a:gs pos="0">
                <a:schemeClr val="accent4">
                  <a:tint val="66000"/>
                  <a:satMod val="160000"/>
                </a:schemeClr>
              </a:gs>
              <a:gs pos="16000">
                <a:schemeClr val="accent4">
                  <a:tint val="44500"/>
                  <a:satMod val="160000"/>
                </a:schemeClr>
              </a:gs>
              <a:gs pos="100000">
                <a:schemeClr val="accent4">
                  <a:tint val="23500"/>
                  <a:satMod val="160000"/>
                </a:schemeClr>
              </a:gs>
            </a:gsLst>
            <a:lin ang="16200000" scaled="1"/>
            <a:tileRect/>
          </a:gradFill>
          <a:ln>
            <a:solidFill>
              <a:srgbClr val="00B050"/>
            </a:solidFill>
            <a:prstDash val="sysDash"/>
          </a:ln>
        </p:spPr>
        <p:style>
          <a:lnRef idx="0">
            <a:scrgbClr r="0" g="0" b="0"/>
          </a:lnRef>
          <a:fillRef idx="0">
            <a:scrgbClr r="0" g="0" b="0"/>
          </a:fillRef>
          <a:effectRef idx="0">
            <a:scrgbClr r="0" g="0" b="0"/>
          </a:effectRef>
          <a:fontRef idx="minor">
            <a:schemeClr val="lt1"/>
          </a:fontRef>
        </p:style>
        <p:txBody>
          <a:bodyPr rtlCol="0" anchor="b"/>
          <a:lstStyle/>
          <a:p>
            <a:pPr algn="ctr"/>
            <a:r>
              <a:rPr lang="en-US" sz="1400" dirty="0">
                <a:solidFill>
                  <a:schemeClr val="tx1"/>
                </a:solidFill>
              </a:rPr>
              <a:t>Interfaces</a:t>
            </a:r>
          </a:p>
        </p:txBody>
      </p:sp>
      <p:sp>
        <p:nvSpPr>
          <p:cNvPr id="2" name="Title 1">
            <a:extLst>
              <a:ext uri="{FF2B5EF4-FFF2-40B4-BE49-F238E27FC236}">
                <a16:creationId xmlns:a16="http://schemas.microsoft.com/office/drawing/2014/main" id="{577AC1CF-9D03-F849-B6B5-245E3FDB9A39}"/>
              </a:ext>
            </a:extLst>
          </p:cNvPr>
          <p:cNvSpPr>
            <a:spLocks noGrp="1"/>
          </p:cNvSpPr>
          <p:nvPr>
            <p:ph type="title"/>
          </p:nvPr>
        </p:nvSpPr>
        <p:spPr/>
        <p:txBody>
          <a:bodyPr/>
          <a:lstStyle/>
          <a:p>
            <a:r>
              <a:rPr lang="en-US" dirty="0"/>
              <a:t>Metasploit</a:t>
            </a:r>
          </a:p>
        </p:txBody>
      </p:sp>
      <p:sp>
        <p:nvSpPr>
          <p:cNvPr id="3" name="Content Placeholder 2">
            <a:extLst>
              <a:ext uri="{FF2B5EF4-FFF2-40B4-BE49-F238E27FC236}">
                <a16:creationId xmlns:a16="http://schemas.microsoft.com/office/drawing/2014/main" id="{362B8C22-1E22-DA40-9794-DE6DFAB5BAAA}"/>
              </a:ext>
            </a:extLst>
          </p:cNvPr>
          <p:cNvSpPr>
            <a:spLocks noGrp="1"/>
          </p:cNvSpPr>
          <p:nvPr>
            <p:ph idx="1"/>
          </p:nvPr>
        </p:nvSpPr>
        <p:spPr>
          <a:xfrm>
            <a:off x="131180" y="863444"/>
            <a:ext cx="11929641" cy="5590565"/>
          </a:xfrm>
        </p:spPr>
        <p:txBody>
          <a:bodyPr/>
          <a:lstStyle/>
          <a:p>
            <a:r>
              <a:rPr lang="en-US" dirty="0"/>
              <a:t>Metasploit is an open-source framework used for security development and testing.</a:t>
            </a:r>
          </a:p>
          <a:p>
            <a:r>
              <a:rPr lang="en-IN" dirty="0"/>
              <a:t>It is best tool for developing and executing exploit code against a remote target machine.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Modules built on top of libraries, accessed via interfaces to conduct exploitation tasks. Plugins hook directly into the framework to add commands to the interface, etc. </a:t>
            </a:r>
          </a:p>
          <a:p>
            <a:endParaRPr lang="en-US" dirty="0"/>
          </a:p>
          <a:p>
            <a:endParaRPr lang="en-US" dirty="0"/>
          </a:p>
        </p:txBody>
      </p:sp>
      <p:sp>
        <p:nvSpPr>
          <p:cNvPr id="9" name="Rectangle 8">
            <a:extLst>
              <a:ext uri="{FF2B5EF4-FFF2-40B4-BE49-F238E27FC236}">
                <a16:creationId xmlns:a16="http://schemas.microsoft.com/office/drawing/2014/main" id="{6C7F0681-D24D-AF40-96DB-CC657E02B09C}"/>
              </a:ext>
            </a:extLst>
          </p:cNvPr>
          <p:cNvSpPr/>
          <p:nvPr/>
        </p:nvSpPr>
        <p:spPr>
          <a:xfrm>
            <a:off x="1539433" y="1920997"/>
            <a:ext cx="1261640" cy="381964"/>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Tools</a:t>
            </a:r>
          </a:p>
        </p:txBody>
      </p:sp>
      <p:sp>
        <p:nvSpPr>
          <p:cNvPr id="10" name="Rectangle 9">
            <a:extLst>
              <a:ext uri="{FF2B5EF4-FFF2-40B4-BE49-F238E27FC236}">
                <a16:creationId xmlns:a16="http://schemas.microsoft.com/office/drawing/2014/main" id="{8CAE0C6D-E77F-D946-853D-91012E59C7DE}"/>
              </a:ext>
            </a:extLst>
          </p:cNvPr>
          <p:cNvSpPr/>
          <p:nvPr/>
        </p:nvSpPr>
        <p:spPr>
          <a:xfrm>
            <a:off x="1543773" y="3427234"/>
            <a:ext cx="1261640" cy="381964"/>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dirty="0"/>
              <a:t>Framework Plugins</a:t>
            </a:r>
          </a:p>
        </p:txBody>
      </p:sp>
      <p:sp>
        <p:nvSpPr>
          <p:cNvPr id="11" name="Rectangle 10">
            <a:extLst>
              <a:ext uri="{FF2B5EF4-FFF2-40B4-BE49-F238E27FC236}">
                <a16:creationId xmlns:a16="http://schemas.microsoft.com/office/drawing/2014/main" id="{4F42F4B9-E7B5-864B-84E5-3FFCDEAD252C}"/>
              </a:ext>
            </a:extLst>
          </p:cNvPr>
          <p:cNvSpPr/>
          <p:nvPr/>
        </p:nvSpPr>
        <p:spPr>
          <a:xfrm>
            <a:off x="4077181" y="1920596"/>
            <a:ext cx="3175322" cy="381964"/>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REX</a:t>
            </a:r>
          </a:p>
        </p:txBody>
      </p:sp>
      <p:sp>
        <p:nvSpPr>
          <p:cNvPr id="12" name="Rectangle 11">
            <a:extLst>
              <a:ext uri="{FF2B5EF4-FFF2-40B4-BE49-F238E27FC236}">
                <a16:creationId xmlns:a16="http://schemas.microsoft.com/office/drawing/2014/main" id="{DD85564F-0140-5D49-9394-1C948068565C}"/>
              </a:ext>
            </a:extLst>
          </p:cNvPr>
          <p:cNvSpPr/>
          <p:nvPr/>
        </p:nvSpPr>
        <p:spPr>
          <a:xfrm>
            <a:off x="4077181" y="2663306"/>
            <a:ext cx="3175322" cy="381964"/>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Metasploit Framework Core</a:t>
            </a:r>
          </a:p>
        </p:txBody>
      </p:sp>
      <p:sp>
        <p:nvSpPr>
          <p:cNvPr id="13" name="Rectangle 12">
            <a:extLst>
              <a:ext uri="{FF2B5EF4-FFF2-40B4-BE49-F238E27FC236}">
                <a16:creationId xmlns:a16="http://schemas.microsoft.com/office/drawing/2014/main" id="{0AA3C114-2D76-C443-A0CC-C17401BB3B72}"/>
              </a:ext>
            </a:extLst>
          </p:cNvPr>
          <p:cNvSpPr/>
          <p:nvPr/>
        </p:nvSpPr>
        <p:spPr>
          <a:xfrm>
            <a:off x="4077181" y="3427234"/>
            <a:ext cx="3175322" cy="381964"/>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Metasploit Framework Base</a:t>
            </a:r>
          </a:p>
        </p:txBody>
      </p:sp>
      <p:sp>
        <p:nvSpPr>
          <p:cNvPr id="14" name="Rectangle 13">
            <a:extLst>
              <a:ext uri="{FF2B5EF4-FFF2-40B4-BE49-F238E27FC236}">
                <a16:creationId xmlns:a16="http://schemas.microsoft.com/office/drawing/2014/main" id="{0E2766B0-9ED5-E547-B2BF-A82B19AEF102}"/>
              </a:ext>
            </a:extLst>
          </p:cNvPr>
          <p:cNvSpPr/>
          <p:nvPr/>
        </p:nvSpPr>
        <p:spPr>
          <a:xfrm>
            <a:off x="8331841" y="1921115"/>
            <a:ext cx="1261640" cy="381964"/>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Console</a:t>
            </a:r>
          </a:p>
        </p:txBody>
      </p:sp>
      <p:sp>
        <p:nvSpPr>
          <p:cNvPr id="15" name="Rectangle 14">
            <a:extLst>
              <a:ext uri="{FF2B5EF4-FFF2-40B4-BE49-F238E27FC236}">
                <a16:creationId xmlns:a16="http://schemas.microsoft.com/office/drawing/2014/main" id="{E7F6B28C-1B99-EE4F-B79C-19033C277BA9}"/>
              </a:ext>
            </a:extLst>
          </p:cNvPr>
          <p:cNvSpPr/>
          <p:nvPr/>
        </p:nvSpPr>
        <p:spPr>
          <a:xfrm>
            <a:off x="8331841" y="2429758"/>
            <a:ext cx="1261640" cy="381964"/>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CLI</a:t>
            </a:r>
          </a:p>
        </p:txBody>
      </p:sp>
      <p:sp>
        <p:nvSpPr>
          <p:cNvPr id="16" name="Rectangle 15">
            <a:extLst>
              <a:ext uri="{FF2B5EF4-FFF2-40B4-BE49-F238E27FC236}">
                <a16:creationId xmlns:a16="http://schemas.microsoft.com/office/drawing/2014/main" id="{E674BCC8-AD21-AD4A-AC45-08AB61B604FE}"/>
              </a:ext>
            </a:extLst>
          </p:cNvPr>
          <p:cNvSpPr/>
          <p:nvPr/>
        </p:nvSpPr>
        <p:spPr>
          <a:xfrm>
            <a:off x="8331841" y="2938401"/>
            <a:ext cx="1261640" cy="381964"/>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Web</a:t>
            </a:r>
          </a:p>
        </p:txBody>
      </p:sp>
      <p:sp>
        <p:nvSpPr>
          <p:cNvPr id="17" name="Rectangle 16">
            <a:extLst>
              <a:ext uri="{FF2B5EF4-FFF2-40B4-BE49-F238E27FC236}">
                <a16:creationId xmlns:a16="http://schemas.microsoft.com/office/drawing/2014/main" id="{E8CE7915-B8A4-0849-8297-15807E0A2287}"/>
              </a:ext>
            </a:extLst>
          </p:cNvPr>
          <p:cNvSpPr/>
          <p:nvPr/>
        </p:nvSpPr>
        <p:spPr>
          <a:xfrm>
            <a:off x="8331841" y="3447044"/>
            <a:ext cx="1261640" cy="381964"/>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GUI</a:t>
            </a:r>
          </a:p>
        </p:txBody>
      </p:sp>
      <p:sp>
        <p:nvSpPr>
          <p:cNvPr id="18" name="Rectangle 17">
            <a:extLst>
              <a:ext uri="{FF2B5EF4-FFF2-40B4-BE49-F238E27FC236}">
                <a16:creationId xmlns:a16="http://schemas.microsoft.com/office/drawing/2014/main" id="{990E8892-7E52-334B-A600-825F3EB503CE}"/>
              </a:ext>
            </a:extLst>
          </p:cNvPr>
          <p:cNvSpPr/>
          <p:nvPr/>
        </p:nvSpPr>
        <p:spPr>
          <a:xfrm>
            <a:off x="1666754" y="4549979"/>
            <a:ext cx="1261640" cy="381964"/>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Auxilaries</a:t>
            </a:r>
          </a:p>
        </p:txBody>
      </p:sp>
      <p:sp>
        <p:nvSpPr>
          <p:cNvPr id="19" name="Rectangle 18">
            <a:extLst>
              <a:ext uri="{FF2B5EF4-FFF2-40B4-BE49-F238E27FC236}">
                <a16:creationId xmlns:a16="http://schemas.microsoft.com/office/drawing/2014/main" id="{3424430D-E7BC-234B-B5EF-5F2E16409F81}"/>
              </a:ext>
            </a:extLst>
          </p:cNvPr>
          <p:cNvSpPr/>
          <p:nvPr/>
        </p:nvSpPr>
        <p:spPr>
          <a:xfrm>
            <a:off x="3350388" y="4549979"/>
            <a:ext cx="1261640" cy="381964"/>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Encoders</a:t>
            </a:r>
          </a:p>
        </p:txBody>
      </p:sp>
      <p:sp>
        <p:nvSpPr>
          <p:cNvPr id="20" name="Rectangle 19">
            <a:extLst>
              <a:ext uri="{FF2B5EF4-FFF2-40B4-BE49-F238E27FC236}">
                <a16:creationId xmlns:a16="http://schemas.microsoft.com/office/drawing/2014/main" id="{C3ED38D6-FD9F-7F4A-BEB8-38449F4EC9E6}"/>
              </a:ext>
            </a:extLst>
          </p:cNvPr>
          <p:cNvSpPr/>
          <p:nvPr/>
        </p:nvSpPr>
        <p:spPr>
          <a:xfrm>
            <a:off x="5034022" y="4549979"/>
            <a:ext cx="1261640" cy="381964"/>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NOPS</a:t>
            </a:r>
          </a:p>
        </p:txBody>
      </p:sp>
      <p:sp>
        <p:nvSpPr>
          <p:cNvPr id="21" name="Rectangle 20">
            <a:extLst>
              <a:ext uri="{FF2B5EF4-FFF2-40B4-BE49-F238E27FC236}">
                <a16:creationId xmlns:a16="http://schemas.microsoft.com/office/drawing/2014/main" id="{1E6882C2-F11E-9146-AFD7-E995E63ED763}"/>
              </a:ext>
            </a:extLst>
          </p:cNvPr>
          <p:cNvSpPr/>
          <p:nvPr/>
        </p:nvSpPr>
        <p:spPr>
          <a:xfrm>
            <a:off x="6717656" y="4549979"/>
            <a:ext cx="1261640" cy="381964"/>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Exploits</a:t>
            </a:r>
          </a:p>
        </p:txBody>
      </p:sp>
      <p:sp>
        <p:nvSpPr>
          <p:cNvPr id="22" name="Rectangle 21">
            <a:extLst>
              <a:ext uri="{FF2B5EF4-FFF2-40B4-BE49-F238E27FC236}">
                <a16:creationId xmlns:a16="http://schemas.microsoft.com/office/drawing/2014/main" id="{72D2A24A-B62C-9B4D-95A3-2664CEEA8195}"/>
              </a:ext>
            </a:extLst>
          </p:cNvPr>
          <p:cNvSpPr/>
          <p:nvPr/>
        </p:nvSpPr>
        <p:spPr>
          <a:xfrm>
            <a:off x="8401289" y="4549979"/>
            <a:ext cx="1261640" cy="381964"/>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Payloads</a:t>
            </a:r>
          </a:p>
        </p:txBody>
      </p:sp>
      <p:cxnSp>
        <p:nvCxnSpPr>
          <p:cNvPr id="27" name="Straight Arrow Connector 26">
            <a:extLst>
              <a:ext uri="{FF2B5EF4-FFF2-40B4-BE49-F238E27FC236}">
                <a16:creationId xmlns:a16="http://schemas.microsoft.com/office/drawing/2014/main" id="{6555D068-1D45-334F-9FD9-3F4DCAF789A0}"/>
              </a:ext>
            </a:extLst>
          </p:cNvPr>
          <p:cNvCxnSpPr>
            <a:cxnSpLocks/>
            <a:endCxn id="13" idx="3"/>
          </p:cNvCxnSpPr>
          <p:nvPr/>
        </p:nvCxnSpPr>
        <p:spPr>
          <a:xfrm flipH="1">
            <a:off x="7252503" y="3618216"/>
            <a:ext cx="8613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3436D4D-4024-4F44-84B1-5B1448256EFD}"/>
              </a:ext>
            </a:extLst>
          </p:cNvPr>
          <p:cNvCxnSpPr>
            <a:cxnSpLocks/>
            <a:stCxn id="25" idx="0"/>
            <a:endCxn id="13" idx="2"/>
          </p:cNvCxnSpPr>
          <p:nvPr/>
        </p:nvCxnSpPr>
        <p:spPr>
          <a:xfrm flipV="1">
            <a:off x="5660020" y="3809198"/>
            <a:ext cx="4822" cy="6192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5BAB727-7FC9-C646-95D6-96D15F15E883}"/>
              </a:ext>
            </a:extLst>
          </p:cNvPr>
          <p:cNvCxnSpPr>
            <a:cxnSpLocks/>
            <a:stCxn id="13" idx="0"/>
          </p:cNvCxnSpPr>
          <p:nvPr/>
        </p:nvCxnSpPr>
        <p:spPr>
          <a:xfrm flipV="1">
            <a:off x="5664842" y="3039482"/>
            <a:ext cx="0" cy="3877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1EFEE04-2877-7042-8C6A-40EDC17CF0D4}"/>
              </a:ext>
            </a:extLst>
          </p:cNvPr>
          <p:cNvCxnSpPr>
            <a:cxnSpLocks/>
          </p:cNvCxnSpPr>
          <p:nvPr/>
        </p:nvCxnSpPr>
        <p:spPr>
          <a:xfrm flipV="1">
            <a:off x="5660020" y="2287127"/>
            <a:ext cx="0" cy="3877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741B664-234D-D949-8BD4-6EDB41473F67}"/>
              </a:ext>
            </a:extLst>
          </p:cNvPr>
          <p:cNvCxnSpPr>
            <a:stCxn id="9" idx="3"/>
            <a:endCxn id="11" idx="1"/>
          </p:cNvCxnSpPr>
          <p:nvPr/>
        </p:nvCxnSpPr>
        <p:spPr>
          <a:xfrm flipV="1">
            <a:off x="2801073" y="2111578"/>
            <a:ext cx="1276108" cy="4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E7BAED8-27BC-B34F-ACBD-2491FCF5230E}"/>
              </a:ext>
            </a:extLst>
          </p:cNvPr>
          <p:cNvCxnSpPr>
            <a:stCxn id="10" idx="3"/>
            <a:endCxn id="13" idx="1"/>
          </p:cNvCxnSpPr>
          <p:nvPr/>
        </p:nvCxnSpPr>
        <p:spPr>
          <a:xfrm>
            <a:off x="2805413" y="3618216"/>
            <a:ext cx="127176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716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par>
                                <p:cTn id="61" presetID="10" presetClass="entr" presetSubtype="0"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10" presetClass="entr" presetSubtype="0" fill="hold"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par>
                                <p:cTn id="70" presetID="10" presetClass="entr" presetSubtype="0" fill="hold"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childTnLst>
                                </p:cTn>
                              </p:par>
                              <p:par>
                                <p:cTn id="73" presetID="10" presetClass="entr" presetSubtype="0" fill="hold"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par>
                                <p:cTn id="76" presetID="10" presetClass="entr" presetSubtype="0" fill="hold" nodeType="with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fade">
                                      <p:cBhvr>
                                        <p:cTn id="78" dur="500"/>
                                        <p:tgtEl>
                                          <p:spTgt spid="4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
                                            <p:txEl>
                                              <p:pRg st="10" end="10"/>
                                            </p:txEl>
                                          </p:spTgt>
                                        </p:tgtEl>
                                        <p:attrNameLst>
                                          <p:attrName>style.visibility</p:attrName>
                                        </p:attrNameLst>
                                      </p:cBhvr>
                                      <p:to>
                                        <p:strVal val="visible"/>
                                      </p:to>
                                    </p:set>
                                    <p:animEffect transition="in" filter="fade">
                                      <p:cBhvr>
                                        <p:cTn id="8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C81C9-EFD8-214F-91C6-C3979AC5F95B}"/>
              </a:ext>
            </a:extLst>
          </p:cNvPr>
          <p:cNvSpPr>
            <a:spLocks noGrp="1"/>
          </p:cNvSpPr>
          <p:nvPr>
            <p:ph type="title"/>
          </p:nvPr>
        </p:nvSpPr>
        <p:spPr/>
        <p:txBody>
          <a:bodyPr/>
          <a:lstStyle/>
          <a:p>
            <a:r>
              <a:rPr lang="en-US" dirty="0"/>
              <a:t>Metasploit – Cont.</a:t>
            </a:r>
          </a:p>
        </p:txBody>
      </p:sp>
      <p:sp>
        <p:nvSpPr>
          <p:cNvPr id="3" name="Content Placeholder 2">
            <a:extLst>
              <a:ext uri="{FF2B5EF4-FFF2-40B4-BE49-F238E27FC236}">
                <a16:creationId xmlns:a16="http://schemas.microsoft.com/office/drawing/2014/main" id="{493251F0-D4DB-9E4F-B56C-BCF7211FB194}"/>
              </a:ext>
            </a:extLst>
          </p:cNvPr>
          <p:cNvSpPr>
            <a:spLocks noGrp="1"/>
          </p:cNvSpPr>
          <p:nvPr>
            <p:ph idx="1"/>
          </p:nvPr>
        </p:nvSpPr>
        <p:spPr/>
        <p:txBody>
          <a:bodyPr/>
          <a:lstStyle/>
          <a:p>
            <a:r>
              <a:rPr lang="en-IN" dirty="0"/>
              <a:t>Using the built-in tools available in Metasploit, security professionals can conduct penetration tests, verify patch installations and even perform regression testing.</a:t>
            </a:r>
            <a:endParaRPr lang="en-US" dirty="0"/>
          </a:p>
          <a:p>
            <a:r>
              <a:rPr lang="en-US" dirty="0"/>
              <a:t>Source code of Metasploit is in ruby.</a:t>
            </a:r>
          </a:p>
          <a:p>
            <a:r>
              <a:rPr lang="en-IN" dirty="0"/>
              <a:t>The tool has about 500 modules, including hundreds of remote exploits that can be useful for various releases of Windows, Linux, UNIX, and the Mac OS.</a:t>
            </a:r>
          </a:p>
          <a:p>
            <a:r>
              <a:rPr lang="en-IN" dirty="0"/>
              <a:t>Metasploit is very easy to use even a person who can drive a mouse or a keyboard can take over a vulnerable system.</a:t>
            </a:r>
            <a:endParaRPr lang="en-US" dirty="0"/>
          </a:p>
          <a:p>
            <a:r>
              <a:rPr lang="en-US" dirty="0"/>
              <a:t>It uses </a:t>
            </a:r>
            <a:r>
              <a:rPr lang="en-US" dirty="0" err="1"/>
              <a:t>PostgresSQL</a:t>
            </a:r>
            <a:r>
              <a:rPr lang="en-US" dirty="0"/>
              <a:t> database </a:t>
            </a:r>
            <a:r>
              <a:rPr lang="en-IN" dirty="0"/>
              <a:t>to manage data for scans, sessions, and post-hack information.</a:t>
            </a:r>
          </a:p>
        </p:txBody>
      </p:sp>
    </p:spTree>
    <p:extLst>
      <p:ext uri="{BB962C8B-B14F-4D97-AF65-F5344CB8AC3E}">
        <p14:creationId xmlns:p14="http://schemas.microsoft.com/office/powerpoint/2010/main" val="422688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57ADE-BC54-4A4F-9AC5-58E69CB5012B}"/>
              </a:ext>
            </a:extLst>
          </p:cNvPr>
          <p:cNvSpPr>
            <a:spLocks noGrp="1"/>
          </p:cNvSpPr>
          <p:nvPr>
            <p:ph type="title"/>
          </p:nvPr>
        </p:nvSpPr>
        <p:spPr/>
        <p:txBody>
          <a:bodyPr/>
          <a:lstStyle/>
          <a:p>
            <a:r>
              <a:rPr lang="en-IN" dirty="0"/>
              <a:t>Metasploit Hacking Session Steps</a:t>
            </a:r>
            <a:endParaRPr lang="en-US" dirty="0"/>
          </a:p>
        </p:txBody>
      </p:sp>
      <p:sp>
        <p:nvSpPr>
          <p:cNvPr id="3" name="Content Placeholder 2">
            <a:extLst>
              <a:ext uri="{FF2B5EF4-FFF2-40B4-BE49-F238E27FC236}">
                <a16:creationId xmlns:a16="http://schemas.microsoft.com/office/drawing/2014/main" id="{33B960D4-5A85-7A4B-858A-1E379376376E}"/>
              </a:ext>
            </a:extLst>
          </p:cNvPr>
          <p:cNvSpPr>
            <a:spLocks noGrp="1"/>
          </p:cNvSpPr>
          <p:nvPr>
            <p:ph idx="1"/>
          </p:nvPr>
        </p:nvSpPr>
        <p:spPr/>
        <p:txBody>
          <a:bodyPr/>
          <a:lstStyle/>
          <a:p>
            <a:r>
              <a:rPr lang="en-IN" dirty="0"/>
              <a:t>A Metasploit hacking session progresses through several steps:</a:t>
            </a:r>
          </a:p>
          <a:p>
            <a:r>
              <a:rPr lang="en-IN" dirty="0"/>
              <a:t>First, you must have to identify target. </a:t>
            </a:r>
          </a:p>
          <a:p>
            <a:r>
              <a:rPr lang="en-IN" dirty="0"/>
              <a:t>Next, Choose an exploit to use against a </a:t>
            </a:r>
            <a:r>
              <a:rPr lang="en-IN" dirty="0" err="1"/>
              <a:t>vuln</a:t>
            </a:r>
            <a:r>
              <a:rPr lang="en-IN" dirty="0"/>
              <a:t> on the target.</a:t>
            </a:r>
          </a:p>
          <a:p>
            <a:r>
              <a:rPr lang="en-IN" dirty="0"/>
              <a:t>Customize the exploit to the target, which usually just requires specifying the IP address against which to run the exploit.</a:t>
            </a:r>
          </a:p>
          <a:p>
            <a:r>
              <a:rPr lang="en-IN" dirty="0"/>
              <a:t>Next, select a payload. Like the exploit, usually just requires specifying an IP address; in some cases you might change a TCP port number.</a:t>
            </a:r>
          </a:p>
          <a:p>
            <a:r>
              <a:rPr lang="en-IN" dirty="0"/>
              <a:t>Finally, launch the customized exploit and await the successful compromise of the target.</a:t>
            </a:r>
          </a:p>
          <a:p>
            <a:endParaRPr lang="en-US" dirty="0"/>
          </a:p>
        </p:txBody>
      </p:sp>
    </p:spTree>
    <p:extLst>
      <p:ext uri="{BB962C8B-B14F-4D97-AF65-F5344CB8AC3E}">
        <p14:creationId xmlns:p14="http://schemas.microsoft.com/office/powerpoint/2010/main" val="328701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385DF-8FD9-4443-9129-E062F0B8A1E6}"/>
              </a:ext>
            </a:extLst>
          </p:cNvPr>
          <p:cNvSpPr>
            <a:spLocks noGrp="1"/>
          </p:cNvSpPr>
          <p:nvPr>
            <p:ph type="title"/>
          </p:nvPr>
        </p:nvSpPr>
        <p:spPr/>
        <p:txBody>
          <a:bodyPr>
            <a:normAutofit/>
          </a:bodyPr>
          <a:lstStyle/>
          <a:p>
            <a:r>
              <a:rPr lang="en-IN" dirty="0"/>
              <a:t>Difference between Payload and Exploits</a:t>
            </a:r>
            <a:endParaRPr lang="en-US" dirty="0"/>
          </a:p>
        </p:txBody>
      </p:sp>
      <p:sp>
        <p:nvSpPr>
          <p:cNvPr id="3" name="Content Placeholder 2">
            <a:extLst>
              <a:ext uri="{FF2B5EF4-FFF2-40B4-BE49-F238E27FC236}">
                <a16:creationId xmlns:a16="http://schemas.microsoft.com/office/drawing/2014/main" id="{EEE33AF0-ED2F-F046-A278-B73169D1A78B}"/>
              </a:ext>
            </a:extLst>
          </p:cNvPr>
          <p:cNvSpPr>
            <a:spLocks noGrp="1"/>
          </p:cNvSpPr>
          <p:nvPr>
            <p:ph idx="1"/>
          </p:nvPr>
        </p:nvSpPr>
        <p:spPr/>
        <p:txBody>
          <a:bodyPr/>
          <a:lstStyle/>
          <a:p>
            <a:r>
              <a:rPr lang="en-IN" dirty="0"/>
              <a:t>A</a:t>
            </a:r>
            <a:r>
              <a:rPr lang="en-IN" dirty="0">
                <a:solidFill>
                  <a:srgbClr val="C00000"/>
                </a:solidFill>
              </a:rPr>
              <a:t> payload</a:t>
            </a:r>
            <a:r>
              <a:rPr lang="en-IN" dirty="0"/>
              <a:t> refers to the part of malware which performs a malicious action.</a:t>
            </a:r>
          </a:p>
          <a:p>
            <a:r>
              <a:rPr lang="en-IN" dirty="0"/>
              <a:t>In the analysis of malicious software such as worms, viruses and Trojans, it refers to the software's harmful results.</a:t>
            </a:r>
          </a:p>
          <a:p>
            <a:r>
              <a:rPr lang="en-IN" dirty="0"/>
              <a:t>Examples of payloads include data destruction, messages with insulting text or spam e-mail messages sent to a large number of people.</a:t>
            </a:r>
          </a:p>
          <a:p>
            <a:r>
              <a:rPr lang="en-IN" dirty="0"/>
              <a:t>An </a:t>
            </a:r>
            <a:r>
              <a:rPr lang="en-IN" dirty="0">
                <a:solidFill>
                  <a:srgbClr val="C00000"/>
                </a:solidFill>
              </a:rPr>
              <a:t>exploit</a:t>
            </a:r>
            <a:r>
              <a:rPr lang="en-IN" dirty="0"/>
              <a:t> (meaning "using something to one’s own advantage") is a piece of software, a chunk of data, or a sequence of commands that takes advantage of a bug or vulnerability in order to cause unexpected behaviour to occur on computer software, hardware, or something electronic.</a:t>
            </a:r>
          </a:p>
          <a:p>
            <a:r>
              <a:rPr lang="en-IN" dirty="0"/>
              <a:t>Such behaviour includes things like gaining control of a computer system or a denial-of-service attack.</a:t>
            </a:r>
          </a:p>
          <a:p>
            <a:r>
              <a:rPr lang="en-IN" dirty="0"/>
              <a:t>The exploit is what delivers the payload.</a:t>
            </a:r>
          </a:p>
          <a:p>
            <a:endParaRPr lang="en-US" dirty="0"/>
          </a:p>
        </p:txBody>
      </p:sp>
    </p:spTree>
    <p:extLst>
      <p:ext uri="{BB962C8B-B14F-4D97-AF65-F5344CB8AC3E}">
        <p14:creationId xmlns:p14="http://schemas.microsoft.com/office/powerpoint/2010/main" val="405151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Basic Fundamental Concept of Computer Networks</a:t>
            </a:r>
            <a:endParaRPr lang="en-US" dirty="0">
              <a:gradFill flip="none" rotWithShape="1">
                <a:gsLst>
                  <a:gs pos="10000">
                    <a:srgbClr val="1D2F64"/>
                  </a:gs>
                  <a:gs pos="100000">
                    <a:srgbClr val="1D6FA9"/>
                  </a:gs>
                </a:gsLst>
                <a:lin ang="0" scaled="1"/>
                <a:tileRect/>
              </a:gradFill>
            </a:endParaRPr>
          </a:p>
        </p:txBody>
      </p:sp>
      <p:sp>
        <p:nvSpPr>
          <p:cNvPr id="5" name="Text Placeholder 4"/>
          <p:cNvSpPr>
            <a:spLocks noGrp="1"/>
          </p:cNvSpPr>
          <p:nvPr>
            <p:ph type="body" idx="1"/>
          </p:nvPr>
        </p:nvSpPr>
        <p:spPr/>
        <p:txBody>
          <a:bodyPr/>
          <a:lstStyle/>
          <a:p>
            <a:r>
              <a:rPr lang="en-US" dirty="0"/>
              <a:t>Section - 1</a:t>
            </a:r>
          </a:p>
          <a:p>
            <a:endParaRPr lang="en-US" dirty="0"/>
          </a:p>
        </p:txBody>
      </p:sp>
    </p:spTree>
    <p:extLst>
      <p:ext uri="{BB962C8B-B14F-4D97-AF65-F5344CB8AC3E}">
        <p14:creationId xmlns:p14="http://schemas.microsoft.com/office/powerpoint/2010/main" val="4063768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276D2-0187-C942-A8A0-D5B083E9C459}"/>
              </a:ext>
            </a:extLst>
          </p:cNvPr>
          <p:cNvSpPr>
            <a:spLocks noGrp="1"/>
          </p:cNvSpPr>
          <p:nvPr>
            <p:ph type="title"/>
          </p:nvPr>
        </p:nvSpPr>
        <p:spPr/>
        <p:txBody>
          <a:bodyPr/>
          <a:lstStyle/>
          <a:p>
            <a:r>
              <a:rPr lang="en-IN" dirty="0"/>
              <a:t>Example: Payload and Exploits</a:t>
            </a:r>
            <a:endParaRPr lang="en-US" dirty="0"/>
          </a:p>
        </p:txBody>
      </p:sp>
      <p:sp>
        <p:nvSpPr>
          <p:cNvPr id="3" name="Content Placeholder 2">
            <a:extLst>
              <a:ext uri="{FF2B5EF4-FFF2-40B4-BE49-F238E27FC236}">
                <a16:creationId xmlns:a16="http://schemas.microsoft.com/office/drawing/2014/main" id="{2FD984E6-5C93-0D40-8583-A767C978FBBF}"/>
              </a:ext>
            </a:extLst>
          </p:cNvPr>
          <p:cNvSpPr>
            <a:spLocks noGrp="1"/>
          </p:cNvSpPr>
          <p:nvPr>
            <p:ph idx="1"/>
          </p:nvPr>
        </p:nvSpPr>
        <p:spPr/>
        <p:txBody>
          <a:bodyPr/>
          <a:lstStyle/>
          <a:p>
            <a:r>
              <a:rPr lang="en-IN" dirty="0"/>
              <a:t>Take a missile as an analogy. You have the rocket and fuel and everything else in the rocket, and then you have the warhead that does the actual damage.</a:t>
            </a:r>
          </a:p>
          <a:p>
            <a:r>
              <a:rPr lang="en-IN" dirty="0"/>
              <a:t>Without the warhead, the missile doesn't do very much when it hits.</a:t>
            </a:r>
          </a:p>
          <a:p>
            <a:r>
              <a:rPr lang="en-IN" dirty="0"/>
              <a:t>Additionally, a warhead isn't much use if it goes off in your bunker without a rocket delivering it.</a:t>
            </a:r>
          </a:p>
          <a:p>
            <a:r>
              <a:rPr lang="en-IN" dirty="0"/>
              <a:t>The delivery system (missile) is the </a:t>
            </a:r>
            <a:r>
              <a:rPr lang="en-IN" dirty="0">
                <a:solidFill>
                  <a:srgbClr val="C00000"/>
                </a:solidFill>
              </a:rPr>
              <a:t>exploit</a:t>
            </a:r>
            <a:r>
              <a:rPr lang="en-IN" dirty="0"/>
              <a:t> and the </a:t>
            </a:r>
            <a:r>
              <a:rPr lang="en-IN" dirty="0">
                <a:solidFill>
                  <a:srgbClr val="C00000"/>
                </a:solidFill>
              </a:rPr>
              <a:t>payload</a:t>
            </a:r>
            <a:r>
              <a:rPr lang="en-IN" dirty="0"/>
              <a:t> (warhead) is the code that actually does something.</a:t>
            </a:r>
          </a:p>
          <a:p>
            <a:r>
              <a:rPr lang="en-IN" dirty="0">
                <a:solidFill>
                  <a:srgbClr val="C00000"/>
                </a:solidFill>
              </a:rPr>
              <a:t>Exploits</a:t>
            </a:r>
            <a:r>
              <a:rPr lang="en-IN" dirty="0"/>
              <a:t> give you the ability to 'pop a shell/run your </a:t>
            </a:r>
            <a:r>
              <a:rPr lang="en-IN" dirty="0">
                <a:solidFill>
                  <a:srgbClr val="C00000"/>
                </a:solidFill>
              </a:rPr>
              <a:t>payload</a:t>
            </a:r>
            <a:r>
              <a:rPr lang="en-IN" dirty="0"/>
              <a:t> code’.</a:t>
            </a:r>
          </a:p>
          <a:p>
            <a:r>
              <a:rPr lang="en-IN" dirty="0"/>
              <a:t>Example payloads are things like Trojans/RATs, keyloggers, reverse shells etc.</a:t>
            </a:r>
          </a:p>
          <a:p>
            <a:r>
              <a:rPr lang="en-IN" dirty="0"/>
              <a:t>Payloads are only referred to when code execution is possible and not when using things like denial of service exploits.</a:t>
            </a:r>
          </a:p>
          <a:p>
            <a:endParaRPr lang="en-US" dirty="0"/>
          </a:p>
        </p:txBody>
      </p:sp>
      <p:pic>
        <p:nvPicPr>
          <p:cNvPr id="4" name="Picture 3">
            <a:extLst>
              <a:ext uri="{FF2B5EF4-FFF2-40B4-BE49-F238E27FC236}">
                <a16:creationId xmlns:a16="http://schemas.microsoft.com/office/drawing/2014/main" id="{DC6436FD-7D69-AE48-9364-94DCEB987F42}"/>
              </a:ext>
            </a:extLst>
          </p:cNvPr>
          <p:cNvPicPr>
            <a:picLocks noChangeAspect="1"/>
          </p:cNvPicPr>
          <p:nvPr/>
        </p:nvPicPr>
        <p:blipFill>
          <a:blip r:embed="rId2"/>
          <a:stretch>
            <a:fillRect/>
          </a:stretch>
        </p:blipFill>
        <p:spPr>
          <a:xfrm>
            <a:off x="4166887" y="3726963"/>
            <a:ext cx="3703898" cy="2727046"/>
          </a:xfrm>
          <a:prstGeom prst="rect">
            <a:avLst/>
          </a:prstGeom>
        </p:spPr>
      </p:pic>
    </p:spTree>
    <p:extLst>
      <p:ext uri="{BB962C8B-B14F-4D97-AF65-F5344CB8AC3E}">
        <p14:creationId xmlns:p14="http://schemas.microsoft.com/office/powerpoint/2010/main" val="339799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500"/>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B8E0A-8E53-BE45-9C67-620B26180821}"/>
              </a:ext>
            </a:extLst>
          </p:cNvPr>
          <p:cNvSpPr>
            <a:spLocks noGrp="1"/>
          </p:cNvSpPr>
          <p:nvPr>
            <p:ph type="title"/>
          </p:nvPr>
        </p:nvSpPr>
        <p:spPr/>
        <p:txBody>
          <a:bodyPr/>
          <a:lstStyle/>
          <a:p>
            <a:r>
              <a:rPr lang="en-US" dirty="0"/>
              <a:t>Network Vulnerability Scanning - </a:t>
            </a:r>
            <a:r>
              <a:rPr lang="en-US" dirty="0" err="1"/>
              <a:t>Netcat</a:t>
            </a:r>
            <a:endParaRPr lang="en-US" dirty="0"/>
          </a:p>
        </p:txBody>
      </p:sp>
      <p:sp>
        <p:nvSpPr>
          <p:cNvPr id="3" name="Content Placeholder 2">
            <a:extLst>
              <a:ext uri="{FF2B5EF4-FFF2-40B4-BE49-F238E27FC236}">
                <a16:creationId xmlns:a16="http://schemas.microsoft.com/office/drawing/2014/main" id="{5CA3FB9C-EA0E-F142-B4A4-33A1FED98AFC}"/>
              </a:ext>
            </a:extLst>
          </p:cNvPr>
          <p:cNvSpPr>
            <a:spLocks noGrp="1"/>
          </p:cNvSpPr>
          <p:nvPr>
            <p:ph idx="1"/>
          </p:nvPr>
        </p:nvSpPr>
        <p:spPr/>
        <p:txBody>
          <a:bodyPr/>
          <a:lstStyle/>
          <a:p>
            <a:r>
              <a:rPr lang="en-IN" dirty="0"/>
              <a:t>The </a:t>
            </a:r>
            <a:r>
              <a:rPr lang="en-IN" dirty="0" err="1"/>
              <a:t>Netcat</a:t>
            </a:r>
            <a:r>
              <a:rPr lang="en-IN" dirty="0"/>
              <a:t> performs function with a broad application to hacking and network debugging: It reads and writes data for TCP and UDP connections.</a:t>
            </a:r>
          </a:p>
          <a:p>
            <a:r>
              <a:rPr lang="en-IN" dirty="0" err="1"/>
              <a:t>Netcat</a:t>
            </a:r>
            <a:r>
              <a:rPr lang="en-IN" dirty="0"/>
              <a:t> enables you to redirect shell commands across a network</a:t>
            </a:r>
          </a:p>
          <a:p>
            <a:r>
              <a:rPr lang="en-IN" dirty="0" err="1"/>
              <a:t>Netcat</a:t>
            </a:r>
            <a:r>
              <a:rPr lang="en-IN" dirty="0"/>
              <a:t> interacts directly with a TCP or UDP service.</a:t>
            </a:r>
          </a:p>
          <a:p>
            <a:r>
              <a:rPr lang="en-IN" dirty="0"/>
              <a:t>You can inspect the raw data sent by a service, manually interact with the service, or redirect network connections with stdin, </a:t>
            </a:r>
            <a:r>
              <a:rPr lang="en-IN" dirty="0" err="1"/>
              <a:t>stdout</a:t>
            </a:r>
            <a:r>
              <a:rPr lang="en-IN" dirty="0"/>
              <a:t>.</a:t>
            </a:r>
          </a:p>
          <a:p>
            <a:r>
              <a:rPr lang="en-IN" dirty="0"/>
              <a:t>You can connect to text-based protocols like SMTP and HTTP, UDP services like DNS, and even binary protocols.</a:t>
            </a:r>
          </a:p>
          <a:p>
            <a:r>
              <a:rPr lang="en-IN" dirty="0" err="1"/>
              <a:t>Netcat</a:t>
            </a:r>
            <a:r>
              <a:rPr lang="en-IN" dirty="0"/>
              <a:t> is often called the “Swiss Army knife” of hacking.</a:t>
            </a:r>
          </a:p>
          <a:p>
            <a:endParaRPr lang="en-US" dirty="0"/>
          </a:p>
        </p:txBody>
      </p:sp>
    </p:spTree>
    <p:extLst>
      <p:ext uri="{BB962C8B-B14F-4D97-AF65-F5344CB8AC3E}">
        <p14:creationId xmlns:p14="http://schemas.microsoft.com/office/powerpoint/2010/main" val="368156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5919A-C2F1-D04C-885C-94B98758316A}"/>
              </a:ext>
            </a:extLst>
          </p:cNvPr>
          <p:cNvSpPr>
            <a:spLocks noGrp="1"/>
          </p:cNvSpPr>
          <p:nvPr>
            <p:ph type="title"/>
          </p:nvPr>
        </p:nvSpPr>
        <p:spPr/>
        <p:txBody>
          <a:bodyPr>
            <a:normAutofit/>
          </a:bodyPr>
          <a:lstStyle/>
          <a:p>
            <a:r>
              <a:rPr lang="en-IN" dirty="0"/>
              <a:t>Uses of </a:t>
            </a:r>
            <a:r>
              <a:rPr lang="en-IN" dirty="0" err="1"/>
              <a:t>Netcat</a:t>
            </a:r>
            <a:endParaRPr lang="en-US" dirty="0"/>
          </a:p>
        </p:txBody>
      </p:sp>
      <p:sp>
        <p:nvSpPr>
          <p:cNvPr id="3" name="Content Placeholder 2">
            <a:extLst>
              <a:ext uri="{FF2B5EF4-FFF2-40B4-BE49-F238E27FC236}">
                <a16:creationId xmlns:a16="http://schemas.microsoft.com/office/drawing/2014/main" id="{2BC6A545-C9AB-EB4E-B63E-996391A2EC8D}"/>
              </a:ext>
            </a:extLst>
          </p:cNvPr>
          <p:cNvSpPr>
            <a:spLocks noGrp="1"/>
          </p:cNvSpPr>
          <p:nvPr>
            <p:ph idx="1"/>
          </p:nvPr>
        </p:nvSpPr>
        <p:spPr/>
        <p:txBody>
          <a:bodyPr/>
          <a:lstStyle/>
          <a:p>
            <a:r>
              <a:rPr lang="en-IN" dirty="0"/>
              <a:t>Hackers have come up with hundreds of ways to use </a:t>
            </a:r>
            <a:r>
              <a:rPr lang="en-IN" dirty="0" err="1"/>
              <a:t>Netcat</a:t>
            </a:r>
            <a:r>
              <a:rPr lang="en-IN" dirty="0"/>
              <a:t>. </a:t>
            </a:r>
          </a:p>
          <a:p>
            <a:r>
              <a:rPr lang="en-IN" dirty="0"/>
              <a:t>Some of the uses of </a:t>
            </a:r>
            <a:r>
              <a:rPr lang="en-IN" dirty="0" err="1"/>
              <a:t>Netcat</a:t>
            </a:r>
            <a:r>
              <a:rPr lang="en-IN" dirty="0"/>
              <a:t> are given here in detail:</a:t>
            </a:r>
          </a:p>
          <a:p>
            <a:pPr lvl="1"/>
            <a:r>
              <a:rPr lang="en-IN" dirty="0"/>
              <a:t>Obtain Remote Access to a Shell</a:t>
            </a:r>
          </a:p>
          <a:p>
            <a:pPr lvl="1"/>
            <a:r>
              <a:rPr lang="en-IN" dirty="0"/>
              <a:t>Perform Basic Port Scanning</a:t>
            </a:r>
          </a:p>
          <a:p>
            <a:pPr lvl="1"/>
            <a:r>
              <a:rPr lang="en-IN" dirty="0"/>
              <a:t>Identify more information about ports</a:t>
            </a:r>
          </a:p>
          <a:p>
            <a:pPr lvl="1"/>
            <a:r>
              <a:rPr lang="en-IN" dirty="0"/>
              <a:t>Communicate with UDP Services</a:t>
            </a:r>
          </a:p>
          <a:p>
            <a:pPr lvl="1"/>
            <a:r>
              <a:rPr lang="en-IN" dirty="0"/>
              <a:t>For IP Spoofing</a:t>
            </a:r>
          </a:p>
          <a:p>
            <a:pPr lvl="1"/>
            <a:r>
              <a:rPr lang="en-IN" dirty="0"/>
              <a:t>Hijack a Service</a:t>
            </a:r>
          </a:p>
          <a:p>
            <a:pPr lvl="1"/>
            <a:r>
              <a:rPr lang="en-IN" dirty="0"/>
              <a:t>Create Proxies and Relays</a:t>
            </a:r>
          </a:p>
          <a:p>
            <a:pPr lvl="1"/>
            <a:r>
              <a:rPr lang="en-IN" dirty="0"/>
              <a:t>Bypass Port Filters</a:t>
            </a:r>
          </a:p>
          <a:p>
            <a:endParaRPr lang="en-US" dirty="0"/>
          </a:p>
        </p:txBody>
      </p:sp>
    </p:spTree>
    <p:extLst>
      <p:ext uri="{BB962C8B-B14F-4D97-AF65-F5344CB8AC3E}">
        <p14:creationId xmlns:p14="http://schemas.microsoft.com/office/powerpoint/2010/main" val="328537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F80A5-1985-8049-BE28-D0FEC9B55DEA}"/>
              </a:ext>
            </a:extLst>
          </p:cNvPr>
          <p:cNvSpPr>
            <a:spLocks noGrp="1"/>
          </p:cNvSpPr>
          <p:nvPr>
            <p:ph type="title"/>
          </p:nvPr>
        </p:nvSpPr>
        <p:spPr/>
        <p:txBody>
          <a:bodyPr/>
          <a:lstStyle/>
          <a:p>
            <a:r>
              <a:rPr lang="en-US" dirty="0" err="1"/>
              <a:t>Socat</a:t>
            </a:r>
            <a:endParaRPr lang="en-US" dirty="0"/>
          </a:p>
        </p:txBody>
      </p:sp>
      <p:sp>
        <p:nvSpPr>
          <p:cNvPr id="3" name="Content Placeholder 2">
            <a:extLst>
              <a:ext uri="{FF2B5EF4-FFF2-40B4-BE49-F238E27FC236}">
                <a16:creationId xmlns:a16="http://schemas.microsoft.com/office/drawing/2014/main" id="{2605F786-F37F-1045-ABF2-D9959BF6FA5C}"/>
              </a:ext>
            </a:extLst>
          </p:cNvPr>
          <p:cNvSpPr>
            <a:spLocks noGrp="1"/>
          </p:cNvSpPr>
          <p:nvPr>
            <p:ph idx="1"/>
          </p:nvPr>
        </p:nvSpPr>
        <p:spPr/>
        <p:txBody>
          <a:bodyPr/>
          <a:lstStyle/>
          <a:p>
            <a:r>
              <a:rPr lang="en-IN" dirty="0" err="1"/>
              <a:t>Socat</a:t>
            </a:r>
            <a:r>
              <a:rPr lang="en-IN" dirty="0"/>
              <a:t> is a clone of </a:t>
            </a:r>
            <a:r>
              <a:rPr lang="en-IN" dirty="0" err="1"/>
              <a:t>Netcat</a:t>
            </a:r>
            <a:r>
              <a:rPr lang="en-IN" dirty="0"/>
              <a:t> with extensive configuration options. </a:t>
            </a:r>
          </a:p>
          <a:p>
            <a:r>
              <a:rPr lang="en-IN" dirty="0"/>
              <a:t>It supports several protocols, from OpenSSL to proxies to IPv4 and IPv6.</a:t>
            </a:r>
          </a:p>
          <a:p>
            <a:r>
              <a:rPr lang="en-IN" dirty="0" err="1"/>
              <a:t>Socat</a:t>
            </a:r>
            <a:r>
              <a:rPr lang="en-IN" dirty="0"/>
              <a:t> uses word-based directives on the command line.</a:t>
            </a:r>
          </a:p>
          <a:p>
            <a:r>
              <a:rPr lang="en-IN" dirty="0" err="1"/>
              <a:t>Socat</a:t>
            </a:r>
            <a:r>
              <a:rPr lang="en-IN" dirty="0"/>
              <a:t> is part of the BSD ports collection and available as a package for most Linux OS.</a:t>
            </a:r>
          </a:p>
          <a:p>
            <a:r>
              <a:rPr lang="en-IN" dirty="0" err="1"/>
              <a:t>Socat’s</a:t>
            </a:r>
            <a:r>
              <a:rPr lang="en-IN" dirty="0"/>
              <a:t> command line follows a simple format, as follows:</a:t>
            </a:r>
          </a:p>
          <a:p>
            <a:pPr lvl="1"/>
            <a:r>
              <a:rPr lang="en-IN" dirty="0"/>
              <a:t>$ </a:t>
            </a:r>
            <a:r>
              <a:rPr lang="en-IN" dirty="0" err="1"/>
              <a:t>socat</a:t>
            </a:r>
            <a:r>
              <a:rPr lang="en-IN" dirty="0"/>
              <a:t> options address1 address2</a:t>
            </a:r>
          </a:p>
          <a:p>
            <a:r>
              <a:rPr lang="en-IN" dirty="0"/>
              <a:t>The options resemble common “dash letter” flags such as -d, -h, and -v.</a:t>
            </a:r>
          </a:p>
          <a:p>
            <a:r>
              <a:rPr lang="en-IN" dirty="0"/>
              <a:t>A basic address specification consists of a keyword, followed by a list of parameters and behaviour options.</a:t>
            </a:r>
          </a:p>
          <a:p>
            <a:endParaRPr lang="en-IN" dirty="0"/>
          </a:p>
          <a:p>
            <a:endParaRPr lang="en-US" dirty="0"/>
          </a:p>
        </p:txBody>
      </p:sp>
    </p:spTree>
    <p:extLst>
      <p:ext uri="{BB962C8B-B14F-4D97-AF65-F5344CB8AC3E}">
        <p14:creationId xmlns:p14="http://schemas.microsoft.com/office/powerpoint/2010/main" val="221265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EE82D-929D-824E-9B03-24DD81E7A4E1}"/>
              </a:ext>
            </a:extLst>
          </p:cNvPr>
          <p:cNvSpPr>
            <a:spLocks noGrp="1"/>
          </p:cNvSpPr>
          <p:nvPr>
            <p:ph type="title"/>
          </p:nvPr>
        </p:nvSpPr>
        <p:spPr/>
        <p:txBody>
          <a:bodyPr/>
          <a:lstStyle/>
          <a:p>
            <a:r>
              <a:rPr lang="en-US" dirty="0" err="1"/>
              <a:t>Socat</a:t>
            </a:r>
            <a:r>
              <a:rPr lang="en-US" dirty="0"/>
              <a:t> – Cont.</a:t>
            </a:r>
          </a:p>
        </p:txBody>
      </p:sp>
      <p:sp>
        <p:nvSpPr>
          <p:cNvPr id="3" name="Content Placeholder 2">
            <a:extLst>
              <a:ext uri="{FF2B5EF4-FFF2-40B4-BE49-F238E27FC236}">
                <a16:creationId xmlns:a16="http://schemas.microsoft.com/office/drawing/2014/main" id="{6C2215AA-7A84-024B-B476-C3574B9D8DBE}"/>
              </a:ext>
            </a:extLst>
          </p:cNvPr>
          <p:cNvSpPr>
            <a:spLocks noGrp="1"/>
          </p:cNvSpPr>
          <p:nvPr>
            <p:ph idx="1"/>
          </p:nvPr>
        </p:nvSpPr>
        <p:spPr/>
        <p:txBody>
          <a:bodyPr/>
          <a:lstStyle/>
          <a:p>
            <a:r>
              <a:rPr lang="en-IN" dirty="0"/>
              <a:t>Address specifications are not case sensitive, but we will define them in uppercase to help distinguish them on the command line.</a:t>
            </a:r>
          </a:p>
          <a:p>
            <a:r>
              <a:rPr lang="en-IN" dirty="0"/>
              <a:t>For example, the following command connects </a:t>
            </a:r>
            <a:r>
              <a:rPr lang="en-IN" dirty="0" err="1"/>
              <a:t>stdio</a:t>
            </a:r>
            <a:r>
              <a:rPr lang="en-IN" dirty="0"/>
              <a:t> (the first address) to TCP port 80 on a remote host (the second address):</a:t>
            </a:r>
          </a:p>
          <a:p>
            <a:pPr lvl="1"/>
            <a:r>
              <a:rPr lang="en-IN" dirty="0"/>
              <a:t>$ </a:t>
            </a:r>
            <a:r>
              <a:rPr lang="en-IN" dirty="0" err="1"/>
              <a:t>socat</a:t>
            </a:r>
            <a:r>
              <a:rPr lang="en-IN" dirty="0"/>
              <a:t> STDIO TCP:deadliestwebattacks.com:80</a:t>
            </a:r>
          </a:p>
          <a:p>
            <a:r>
              <a:rPr lang="en-IN" dirty="0"/>
              <a:t>Since the first address is </a:t>
            </a:r>
            <a:r>
              <a:rPr lang="en-IN" dirty="0" err="1"/>
              <a:t>stdio</a:t>
            </a:r>
            <a:r>
              <a:rPr lang="en-IN" dirty="0"/>
              <a:t>, you can pipe data into the command just as you would with </a:t>
            </a:r>
            <a:r>
              <a:rPr lang="en-IN" dirty="0" err="1"/>
              <a:t>nc</a:t>
            </a:r>
            <a:r>
              <a:rPr lang="en-IN" dirty="0"/>
              <a:t> or any other shell command. Traffic is forwarded between the two addresses.</a:t>
            </a:r>
          </a:p>
          <a:p>
            <a:r>
              <a:rPr lang="en-IN" dirty="0"/>
              <a:t>Hence, the data piped into </a:t>
            </a:r>
            <a:r>
              <a:rPr lang="en-IN" dirty="0" err="1"/>
              <a:t>stdio</a:t>
            </a:r>
            <a:r>
              <a:rPr lang="en-IN" dirty="0"/>
              <a:t> is forwarded to the TCP host, whose response makes the round trip back through </a:t>
            </a:r>
            <a:r>
              <a:rPr lang="en-IN" dirty="0" err="1"/>
              <a:t>stdio</a:t>
            </a:r>
            <a:r>
              <a:rPr lang="en-IN" dirty="0"/>
              <a:t>.</a:t>
            </a:r>
          </a:p>
          <a:p>
            <a:endParaRPr lang="en-US" dirty="0"/>
          </a:p>
        </p:txBody>
      </p:sp>
    </p:spTree>
    <p:extLst>
      <p:ext uri="{BB962C8B-B14F-4D97-AF65-F5344CB8AC3E}">
        <p14:creationId xmlns:p14="http://schemas.microsoft.com/office/powerpoint/2010/main" val="169815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2E95D-6A50-094A-A0F7-72F75128CA69}"/>
              </a:ext>
            </a:extLst>
          </p:cNvPr>
          <p:cNvSpPr>
            <a:spLocks noGrp="1"/>
          </p:cNvSpPr>
          <p:nvPr>
            <p:ph type="title"/>
          </p:nvPr>
        </p:nvSpPr>
        <p:spPr/>
        <p:txBody>
          <a:bodyPr>
            <a:normAutofit/>
          </a:bodyPr>
          <a:lstStyle/>
          <a:p>
            <a:r>
              <a:rPr lang="en-IN" dirty="0" err="1"/>
              <a:t>Datapipe</a:t>
            </a:r>
            <a:endParaRPr lang="en-US" dirty="0"/>
          </a:p>
        </p:txBody>
      </p:sp>
      <p:sp>
        <p:nvSpPr>
          <p:cNvPr id="3" name="Content Placeholder 2">
            <a:extLst>
              <a:ext uri="{FF2B5EF4-FFF2-40B4-BE49-F238E27FC236}">
                <a16:creationId xmlns:a16="http://schemas.microsoft.com/office/drawing/2014/main" id="{5660E907-636E-C448-9B5D-1946090366B2}"/>
              </a:ext>
            </a:extLst>
          </p:cNvPr>
          <p:cNvSpPr>
            <a:spLocks noGrp="1"/>
          </p:cNvSpPr>
          <p:nvPr>
            <p:ph idx="1"/>
          </p:nvPr>
        </p:nvSpPr>
        <p:spPr/>
        <p:txBody>
          <a:bodyPr/>
          <a:lstStyle/>
          <a:p>
            <a:r>
              <a:rPr lang="en-IN" dirty="0"/>
              <a:t>A port redirection tool passes TCP/IP traffic received by the tool on one port to another port to which the tool points.</a:t>
            </a:r>
          </a:p>
          <a:p>
            <a:r>
              <a:rPr lang="en-IN" dirty="0"/>
              <a:t>A port redirection tool functions as a channel for TCP/IP connections.</a:t>
            </a:r>
          </a:p>
          <a:p>
            <a:r>
              <a:rPr lang="en-IN" dirty="0"/>
              <a:t>For example, you could place a </a:t>
            </a:r>
            <a:r>
              <a:rPr lang="en-IN" dirty="0" err="1"/>
              <a:t>datapipe</a:t>
            </a:r>
            <a:r>
              <a:rPr lang="en-IN" dirty="0"/>
              <a:t> on a system between a browser and a web server.</a:t>
            </a:r>
          </a:p>
          <a:p>
            <a:r>
              <a:rPr lang="en-IN" dirty="0"/>
              <a:t>If you pointed the browser to the listening port of the system with the redirection tool, the browser would see the contents of the web server without having to directly access the web server’s IP address.</a:t>
            </a:r>
          </a:p>
          <a:p>
            <a:r>
              <a:rPr lang="en-IN" dirty="0" err="1"/>
              <a:t>Datapipe</a:t>
            </a:r>
            <a:r>
              <a:rPr lang="en-IN" dirty="0"/>
              <a:t> is a Unix-based port redirection tool. It runs on the UNIX OS.</a:t>
            </a:r>
          </a:p>
          <a:p>
            <a:pPr lvl="1"/>
            <a:r>
              <a:rPr lang="en-IN" dirty="0"/>
              <a:t>$ ./</a:t>
            </a:r>
            <a:r>
              <a:rPr lang="en-IN" dirty="0" err="1"/>
              <a:t>datapipe</a:t>
            </a:r>
            <a:endParaRPr lang="en-IN" dirty="0"/>
          </a:p>
          <a:p>
            <a:pPr lvl="1"/>
            <a:r>
              <a:rPr lang="en-IN" dirty="0"/>
              <a:t>./</a:t>
            </a:r>
            <a:r>
              <a:rPr lang="en-IN" dirty="0" err="1"/>
              <a:t>datapipe</a:t>
            </a:r>
            <a:r>
              <a:rPr lang="en-IN" dirty="0"/>
              <a:t> localhost </a:t>
            </a:r>
            <a:r>
              <a:rPr lang="en-IN" dirty="0" err="1"/>
              <a:t>localport</a:t>
            </a:r>
            <a:r>
              <a:rPr lang="en-IN" dirty="0"/>
              <a:t> </a:t>
            </a:r>
            <a:r>
              <a:rPr lang="en-IN" dirty="0" err="1"/>
              <a:t>remotehost</a:t>
            </a:r>
            <a:r>
              <a:rPr lang="en-IN" dirty="0"/>
              <a:t> </a:t>
            </a:r>
            <a:r>
              <a:rPr lang="en-IN" dirty="0" err="1"/>
              <a:t>remoteport</a:t>
            </a:r>
            <a:endParaRPr lang="en-IN" dirty="0"/>
          </a:p>
          <a:p>
            <a:endParaRPr lang="en-IN" dirty="0"/>
          </a:p>
          <a:p>
            <a:endParaRPr lang="en-US" dirty="0"/>
          </a:p>
        </p:txBody>
      </p:sp>
    </p:spTree>
    <p:extLst>
      <p:ext uri="{BB962C8B-B14F-4D97-AF65-F5344CB8AC3E}">
        <p14:creationId xmlns:p14="http://schemas.microsoft.com/office/powerpoint/2010/main" val="267983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6388-96FD-4A40-A26B-B46EFF66C936}"/>
              </a:ext>
            </a:extLst>
          </p:cNvPr>
          <p:cNvSpPr>
            <a:spLocks noGrp="1"/>
          </p:cNvSpPr>
          <p:nvPr>
            <p:ph type="title"/>
          </p:nvPr>
        </p:nvSpPr>
        <p:spPr/>
        <p:txBody>
          <a:bodyPr/>
          <a:lstStyle/>
          <a:p>
            <a:r>
              <a:rPr lang="en-IN" dirty="0" err="1"/>
              <a:t>Datapipe</a:t>
            </a:r>
            <a:r>
              <a:rPr lang="en-IN" dirty="0"/>
              <a:t> – Cont.</a:t>
            </a:r>
            <a:endParaRPr lang="en-US" dirty="0"/>
          </a:p>
        </p:txBody>
      </p:sp>
      <p:sp>
        <p:nvSpPr>
          <p:cNvPr id="3" name="Content Placeholder 2">
            <a:extLst>
              <a:ext uri="{FF2B5EF4-FFF2-40B4-BE49-F238E27FC236}">
                <a16:creationId xmlns:a16="http://schemas.microsoft.com/office/drawing/2014/main" id="{64C613BF-1156-EC48-AF0C-C5225A674B26}"/>
              </a:ext>
            </a:extLst>
          </p:cNvPr>
          <p:cNvSpPr>
            <a:spLocks noGrp="1"/>
          </p:cNvSpPr>
          <p:nvPr>
            <p:ph idx="1"/>
          </p:nvPr>
        </p:nvSpPr>
        <p:spPr/>
        <p:txBody>
          <a:bodyPr/>
          <a:lstStyle/>
          <a:p>
            <a:r>
              <a:rPr lang="en-IN" dirty="0"/>
              <a:t>The </a:t>
            </a:r>
            <a:r>
              <a:rPr lang="en-IN" dirty="0">
                <a:solidFill>
                  <a:srgbClr val="C00000"/>
                </a:solidFill>
              </a:rPr>
              <a:t>localhost</a:t>
            </a:r>
            <a:r>
              <a:rPr lang="en-IN" dirty="0"/>
              <a:t> argument indicates the IP address on which to open the listening port.</a:t>
            </a:r>
          </a:p>
          <a:p>
            <a:r>
              <a:rPr lang="en-IN" dirty="0"/>
              <a:t>It may be the localhost interface (i.e., 127.0.0.1) or the address of a network interface on the</a:t>
            </a:r>
          </a:p>
          <a:p>
            <a:r>
              <a:rPr lang="en-IN" dirty="0"/>
              <a:t>local system from which the </a:t>
            </a:r>
            <a:r>
              <a:rPr lang="en-IN" dirty="0" err="1">
                <a:solidFill>
                  <a:srgbClr val="C00000"/>
                </a:solidFill>
              </a:rPr>
              <a:t>datapipe</a:t>
            </a:r>
            <a:r>
              <a:rPr lang="en-IN" dirty="0"/>
              <a:t> command is being executed.</a:t>
            </a:r>
          </a:p>
          <a:p>
            <a:r>
              <a:rPr lang="en-IN" dirty="0"/>
              <a:t>The </a:t>
            </a:r>
            <a:r>
              <a:rPr lang="en-IN" dirty="0" err="1">
                <a:solidFill>
                  <a:srgbClr val="C00000"/>
                </a:solidFill>
              </a:rPr>
              <a:t>localport</a:t>
            </a:r>
            <a:r>
              <a:rPr lang="en-IN" dirty="0"/>
              <a:t> argument indicates the listening port on the local system; connections will be made to this port number.</a:t>
            </a:r>
          </a:p>
          <a:p>
            <a:r>
              <a:rPr lang="en-IN" dirty="0"/>
              <a:t>On UNIX systems, you must have root privileges to open a listening port below 1024.</a:t>
            </a:r>
          </a:p>
          <a:p>
            <a:r>
              <a:rPr lang="en-IN" dirty="0"/>
              <a:t>If you receive an error similar to “bind: Permission denied,” your account may not have privileges to open a reserved port.</a:t>
            </a:r>
          </a:p>
          <a:p>
            <a:r>
              <a:rPr lang="en-IN" dirty="0"/>
              <a:t>The </a:t>
            </a:r>
            <a:r>
              <a:rPr lang="en-IN" dirty="0" err="1">
                <a:solidFill>
                  <a:srgbClr val="C00000"/>
                </a:solidFill>
              </a:rPr>
              <a:t>remoteport</a:t>
            </a:r>
            <a:r>
              <a:rPr lang="en-IN" dirty="0"/>
              <a:t> argument indicates the port to which data is to be forwarded.</a:t>
            </a:r>
          </a:p>
          <a:p>
            <a:r>
              <a:rPr lang="en-IN" dirty="0"/>
              <a:t>For example, in most cases if the target is a web server, the </a:t>
            </a:r>
            <a:r>
              <a:rPr lang="en-IN" dirty="0" err="1"/>
              <a:t>remoteport</a:t>
            </a:r>
            <a:r>
              <a:rPr lang="en-IN" dirty="0"/>
              <a:t> value will be 80.</a:t>
            </a:r>
          </a:p>
          <a:p>
            <a:r>
              <a:rPr lang="en-IN" dirty="0"/>
              <a:t>The </a:t>
            </a:r>
            <a:r>
              <a:rPr lang="en-IN" dirty="0" err="1">
                <a:solidFill>
                  <a:srgbClr val="C00000"/>
                </a:solidFill>
              </a:rPr>
              <a:t>remotehost</a:t>
            </a:r>
            <a:r>
              <a:rPr lang="en-IN" dirty="0"/>
              <a:t> argument indicates the hostname or IP address of the target.</a:t>
            </a:r>
          </a:p>
          <a:p>
            <a:r>
              <a:rPr lang="en-IN" dirty="0"/>
              <a:t>The easiest conceptual example of port redirection is forwarding HTTP traffic.</a:t>
            </a:r>
          </a:p>
        </p:txBody>
      </p:sp>
    </p:spTree>
    <p:extLst>
      <p:ext uri="{BB962C8B-B14F-4D97-AF65-F5344CB8AC3E}">
        <p14:creationId xmlns:p14="http://schemas.microsoft.com/office/powerpoint/2010/main" val="133231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A2796-8983-B241-AAF6-46F96DFA7100}"/>
              </a:ext>
            </a:extLst>
          </p:cNvPr>
          <p:cNvSpPr>
            <a:spLocks noGrp="1"/>
          </p:cNvSpPr>
          <p:nvPr>
            <p:ph type="title"/>
          </p:nvPr>
        </p:nvSpPr>
        <p:spPr/>
        <p:txBody>
          <a:bodyPr/>
          <a:lstStyle/>
          <a:p>
            <a:r>
              <a:rPr lang="en-IN" dirty="0" err="1"/>
              <a:t>Datapipe</a:t>
            </a:r>
            <a:r>
              <a:rPr lang="en-IN" dirty="0"/>
              <a:t> – Cont.</a:t>
            </a:r>
            <a:endParaRPr lang="en-US" dirty="0"/>
          </a:p>
        </p:txBody>
      </p:sp>
      <p:sp>
        <p:nvSpPr>
          <p:cNvPr id="3" name="Content Placeholder 2">
            <a:extLst>
              <a:ext uri="{FF2B5EF4-FFF2-40B4-BE49-F238E27FC236}">
                <a16:creationId xmlns:a16="http://schemas.microsoft.com/office/drawing/2014/main" id="{713A355E-F61B-D84D-A0CE-E6F9AE47C0AB}"/>
              </a:ext>
            </a:extLst>
          </p:cNvPr>
          <p:cNvSpPr>
            <a:spLocks noGrp="1"/>
          </p:cNvSpPr>
          <p:nvPr>
            <p:ph idx="1"/>
          </p:nvPr>
        </p:nvSpPr>
        <p:spPr/>
        <p:txBody>
          <a:bodyPr/>
          <a:lstStyle/>
          <a:p>
            <a:r>
              <a:rPr lang="en-IN" dirty="0"/>
              <a:t>Here we set up a </a:t>
            </a:r>
            <a:r>
              <a:rPr lang="en-IN" dirty="0" err="1"/>
              <a:t>datapipe</a:t>
            </a:r>
            <a:r>
              <a:rPr lang="en-IN" dirty="0"/>
              <a:t> to listen on a high port, 9080 in this example, that redirects to a web site of our choice:</a:t>
            </a:r>
          </a:p>
          <a:p>
            <a:pPr lvl="1"/>
            <a:r>
              <a:rPr lang="en-IN" dirty="0"/>
              <a:t>$ ./</a:t>
            </a:r>
            <a:r>
              <a:rPr lang="en-IN" dirty="0" err="1"/>
              <a:t>datapipe</a:t>
            </a:r>
            <a:r>
              <a:rPr lang="en-IN" dirty="0"/>
              <a:t> </a:t>
            </a:r>
            <a:r>
              <a:rPr lang="en-IN" dirty="0" err="1"/>
              <a:t>my.host</a:t>
            </a:r>
            <a:r>
              <a:rPr lang="en-IN" dirty="0"/>
              <a:t> 9080 80 </a:t>
            </a:r>
            <a:r>
              <a:rPr lang="en-IN" dirty="0" err="1"/>
              <a:t>www.google.com</a:t>
            </a:r>
            <a:endParaRPr lang="en-IN" dirty="0"/>
          </a:p>
          <a:p>
            <a:r>
              <a:rPr lang="en-IN" dirty="0"/>
              <a:t>Now, we enter this URL into a web browser:</a:t>
            </a:r>
          </a:p>
          <a:p>
            <a:pPr lvl="1"/>
            <a:r>
              <a:rPr lang="en-IN" dirty="0"/>
              <a:t>http://my.host:9080/</a:t>
            </a:r>
          </a:p>
          <a:p>
            <a:pPr lvl="1"/>
            <a:r>
              <a:rPr lang="en-IN" dirty="0"/>
              <a:t>You should see Google’s home page.</a:t>
            </a:r>
          </a:p>
          <a:p>
            <a:r>
              <a:rPr lang="en-IN" dirty="0" err="1"/>
              <a:t>Datapipe</a:t>
            </a:r>
            <a:r>
              <a:rPr lang="en-IN" dirty="0"/>
              <a:t> performs a basic function, but with a little creativity you can make it a powerful tool.</a:t>
            </a:r>
          </a:p>
          <a:p>
            <a:r>
              <a:rPr lang="en-IN" dirty="0"/>
              <a:t>Port redirection forwards traffic between TCP ports only.</a:t>
            </a:r>
          </a:p>
          <a:p>
            <a:r>
              <a:rPr lang="en-IN" dirty="0"/>
              <a:t>It does not perform protocol conversion or any other data manipulation.</a:t>
            </a:r>
          </a:p>
          <a:p>
            <a:r>
              <a:rPr lang="en-IN" dirty="0"/>
              <a:t>Redirecting web traffic from port 80 to port 443 will not change HTTP connections to encrypted HTTPS connections.</a:t>
            </a:r>
          </a:p>
          <a:p>
            <a:r>
              <a:rPr lang="en-IN" dirty="0"/>
              <a:t>Use an SSL proxy instead, such as </a:t>
            </a:r>
            <a:r>
              <a:rPr lang="en-IN" dirty="0" err="1"/>
              <a:t>Stunnel</a:t>
            </a:r>
            <a:r>
              <a:rPr lang="en-IN" dirty="0"/>
              <a:t>.</a:t>
            </a:r>
          </a:p>
          <a:p>
            <a:endParaRPr lang="en-US" dirty="0"/>
          </a:p>
        </p:txBody>
      </p:sp>
    </p:spTree>
    <p:extLst>
      <p:ext uri="{BB962C8B-B14F-4D97-AF65-F5344CB8AC3E}">
        <p14:creationId xmlns:p14="http://schemas.microsoft.com/office/powerpoint/2010/main" val="356140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57019-A489-444D-B327-D43C42ECD605}"/>
              </a:ext>
            </a:extLst>
          </p:cNvPr>
          <p:cNvSpPr>
            <a:spLocks noGrp="1"/>
          </p:cNvSpPr>
          <p:nvPr>
            <p:ph type="title"/>
          </p:nvPr>
        </p:nvSpPr>
        <p:spPr/>
        <p:txBody>
          <a:bodyPr/>
          <a:lstStyle/>
          <a:p>
            <a:r>
              <a:rPr lang="en-US" dirty="0" err="1"/>
              <a:t>FPipe</a:t>
            </a:r>
            <a:endParaRPr lang="en-US" dirty="0"/>
          </a:p>
        </p:txBody>
      </p:sp>
      <p:sp>
        <p:nvSpPr>
          <p:cNvPr id="3" name="Content Placeholder 2">
            <a:extLst>
              <a:ext uri="{FF2B5EF4-FFF2-40B4-BE49-F238E27FC236}">
                <a16:creationId xmlns:a16="http://schemas.microsoft.com/office/drawing/2014/main" id="{6A421F04-8450-5640-B457-28A82BB79A30}"/>
              </a:ext>
            </a:extLst>
          </p:cNvPr>
          <p:cNvSpPr>
            <a:spLocks noGrp="1"/>
          </p:cNvSpPr>
          <p:nvPr>
            <p:ph idx="1"/>
          </p:nvPr>
        </p:nvSpPr>
        <p:spPr/>
        <p:txBody>
          <a:bodyPr/>
          <a:lstStyle/>
          <a:p>
            <a:r>
              <a:rPr lang="en-US" dirty="0"/>
              <a:t>It implement port redirection techniques natively in windows. It adds UDP protocol and outbound source port number support, which does not in </a:t>
            </a:r>
            <a:r>
              <a:rPr lang="en-US" dirty="0" err="1"/>
              <a:t>datapipe</a:t>
            </a:r>
            <a:r>
              <a:rPr lang="en-US" dirty="0"/>
              <a:t>.</a:t>
            </a:r>
          </a:p>
          <a:p>
            <a:r>
              <a:rPr lang="en-US" dirty="0" err="1"/>
              <a:t>FPipe</a:t>
            </a:r>
            <a:r>
              <a:rPr lang="en-US" dirty="0"/>
              <a:t> is a TCP source port forwarder/redirector. It can create a TCP / UDP stream with a </a:t>
            </a:r>
            <a:r>
              <a:rPr lang="en-US" dirty="0" err="1"/>
              <a:t>sourse</a:t>
            </a:r>
            <a:r>
              <a:rPr lang="en-US" dirty="0"/>
              <a:t> port of your choice. This is useful for getting past </a:t>
            </a:r>
            <a:r>
              <a:rPr lang="en-US" dirty="0" err="1"/>
              <a:t>firwalls</a:t>
            </a:r>
            <a:r>
              <a:rPr lang="en-US" dirty="0"/>
              <a:t> that allow traffic with source ports of 23, to connect with internal servers.</a:t>
            </a:r>
          </a:p>
          <a:p>
            <a:r>
              <a:rPr lang="en-US" dirty="0" err="1"/>
              <a:t>Fpipe</a:t>
            </a:r>
            <a:r>
              <a:rPr lang="en-US" dirty="0"/>
              <a:t> runs on windows operating system. There is no need of </a:t>
            </a:r>
            <a:r>
              <a:rPr lang="en-US" dirty="0" err="1"/>
              <a:t>priviledge</a:t>
            </a:r>
            <a:r>
              <a:rPr lang="en-US" dirty="0"/>
              <a:t> user account and support from dynamic link library.</a:t>
            </a:r>
          </a:p>
          <a:p>
            <a:r>
              <a:rPr lang="en-US" dirty="0" err="1"/>
              <a:t>Fpipe</a:t>
            </a:r>
            <a:r>
              <a:rPr lang="en-US" dirty="0"/>
              <a:t> can run on local host of the application that you are trying to use to get inside firewall.</a:t>
            </a:r>
          </a:p>
          <a:p>
            <a:r>
              <a:rPr lang="en-US" dirty="0"/>
              <a:t>When you start </a:t>
            </a:r>
            <a:r>
              <a:rPr lang="en-US" dirty="0" err="1"/>
              <a:t>Fpipe</a:t>
            </a:r>
            <a:r>
              <a:rPr lang="en-US" dirty="0"/>
              <a:t>, it will wait for a client to connect on its listening port.</a:t>
            </a:r>
          </a:p>
          <a:p>
            <a:r>
              <a:rPr lang="en-US" dirty="0"/>
              <a:t>It makes a listening connection is made a new connection to the destination machine and port with the specified local source port will be made. </a:t>
            </a:r>
          </a:p>
          <a:p>
            <a:r>
              <a:rPr lang="en-US" dirty="0"/>
              <a:t>When the full connection has been established, </a:t>
            </a:r>
            <a:r>
              <a:rPr lang="en-US" dirty="0" err="1"/>
              <a:t>Fpipe</a:t>
            </a:r>
            <a:r>
              <a:rPr lang="en-US" dirty="0"/>
              <a:t> forwards all the data received on its inbound connection to the remote destination port beyond the firewall.</a:t>
            </a:r>
          </a:p>
        </p:txBody>
      </p:sp>
    </p:spTree>
    <p:extLst>
      <p:ext uri="{BB962C8B-B14F-4D97-AF65-F5344CB8AC3E}">
        <p14:creationId xmlns:p14="http://schemas.microsoft.com/office/powerpoint/2010/main" val="286131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50DFF-9B96-5740-91DD-CFC62A675836}"/>
              </a:ext>
            </a:extLst>
          </p:cNvPr>
          <p:cNvSpPr>
            <a:spLocks noGrp="1"/>
          </p:cNvSpPr>
          <p:nvPr>
            <p:ph type="title"/>
          </p:nvPr>
        </p:nvSpPr>
        <p:spPr/>
        <p:txBody>
          <a:bodyPr/>
          <a:lstStyle/>
          <a:p>
            <a:r>
              <a:rPr lang="en-US" dirty="0" err="1"/>
              <a:t>Fpipe</a:t>
            </a:r>
            <a:r>
              <a:rPr lang="en-US" dirty="0"/>
              <a:t> Option</a:t>
            </a:r>
          </a:p>
        </p:txBody>
      </p:sp>
      <p:graphicFrame>
        <p:nvGraphicFramePr>
          <p:cNvPr id="4" name="Content Placeholder 3">
            <a:extLst>
              <a:ext uri="{FF2B5EF4-FFF2-40B4-BE49-F238E27FC236}">
                <a16:creationId xmlns:a16="http://schemas.microsoft.com/office/drawing/2014/main" id="{E47001A5-E7E2-0041-A84F-9B05761B7BD6}"/>
              </a:ext>
            </a:extLst>
          </p:cNvPr>
          <p:cNvGraphicFramePr>
            <a:graphicFrameLocks noGrp="1"/>
          </p:cNvGraphicFramePr>
          <p:nvPr>
            <p:ph idx="1"/>
            <p:extLst>
              <p:ext uri="{D42A27DB-BD31-4B8C-83A1-F6EECF244321}">
                <p14:modId xmlns:p14="http://schemas.microsoft.com/office/powerpoint/2010/main" val="3117576286"/>
              </p:ext>
            </p:extLst>
          </p:nvPr>
        </p:nvGraphicFramePr>
        <p:xfrm>
          <a:off x="213333" y="898324"/>
          <a:ext cx="10053410" cy="3337560"/>
        </p:xfrm>
        <a:graphic>
          <a:graphicData uri="http://schemas.openxmlformats.org/drawingml/2006/table">
            <a:tbl>
              <a:tblPr firstRow="1" bandRow="1">
                <a:tableStyleId>{5C22544A-7EE6-4342-B048-85BDC9FD1C3A}</a:tableStyleId>
              </a:tblPr>
              <a:tblGrid>
                <a:gridCol w="883748">
                  <a:extLst>
                    <a:ext uri="{9D8B030D-6E8A-4147-A177-3AD203B41FA5}">
                      <a16:colId xmlns:a16="http://schemas.microsoft.com/office/drawing/2014/main" val="323633351"/>
                    </a:ext>
                  </a:extLst>
                </a:gridCol>
                <a:gridCol w="949698">
                  <a:extLst>
                    <a:ext uri="{9D8B030D-6E8A-4147-A177-3AD203B41FA5}">
                      <a16:colId xmlns:a16="http://schemas.microsoft.com/office/drawing/2014/main" val="4075993441"/>
                    </a:ext>
                  </a:extLst>
                </a:gridCol>
                <a:gridCol w="8219964">
                  <a:extLst>
                    <a:ext uri="{9D8B030D-6E8A-4147-A177-3AD203B41FA5}">
                      <a16:colId xmlns:a16="http://schemas.microsoft.com/office/drawing/2014/main" val="3881439671"/>
                    </a:ext>
                  </a:extLst>
                </a:gridCol>
              </a:tblGrid>
              <a:tr h="370840">
                <a:tc>
                  <a:txBody>
                    <a:bodyPr/>
                    <a:lstStyle/>
                    <a:p>
                      <a:pPr algn="ctr"/>
                      <a:r>
                        <a:rPr lang="en-US" dirty="0"/>
                        <a:t>Sr No.</a:t>
                      </a:r>
                    </a:p>
                  </a:txBody>
                  <a:tcPr/>
                </a:tc>
                <a:tc>
                  <a:txBody>
                    <a:bodyPr/>
                    <a:lstStyle/>
                    <a:p>
                      <a:pPr algn="ctr"/>
                      <a:r>
                        <a:rPr lang="en-US" dirty="0"/>
                        <a:t>Option</a:t>
                      </a:r>
                    </a:p>
                  </a:txBody>
                  <a:tcPr/>
                </a:tc>
                <a:tc>
                  <a:txBody>
                    <a:bodyPr/>
                    <a:lstStyle/>
                    <a:p>
                      <a:r>
                        <a:rPr lang="en-US" dirty="0"/>
                        <a:t>Description</a:t>
                      </a:r>
                    </a:p>
                  </a:txBody>
                  <a:tcPr/>
                </a:tc>
                <a:extLst>
                  <a:ext uri="{0D108BD9-81ED-4DB2-BD59-A6C34878D82A}">
                    <a16:rowId xmlns:a16="http://schemas.microsoft.com/office/drawing/2014/main" val="2337018764"/>
                  </a:ext>
                </a:extLst>
              </a:tr>
              <a:tr h="370840">
                <a:tc>
                  <a:txBody>
                    <a:bodyPr/>
                    <a:lstStyle/>
                    <a:p>
                      <a:pPr algn="ctr"/>
                      <a:r>
                        <a:rPr lang="en-US" dirty="0"/>
                        <a:t>1</a:t>
                      </a:r>
                    </a:p>
                  </a:txBody>
                  <a:tcPr/>
                </a:tc>
                <a:tc>
                  <a:txBody>
                    <a:bodyPr/>
                    <a:lstStyle/>
                    <a:p>
                      <a:pPr algn="ctr"/>
                      <a:r>
                        <a:rPr lang="en-US" dirty="0"/>
                        <a:t>-? Or -h</a:t>
                      </a:r>
                    </a:p>
                  </a:txBody>
                  <a:tcPr/>
                </a:tc>
                <a:tc>
                  <a:txBody>
                    <a:bodyPr/>
                    <a:lstStyle/>
                    <a:p>
                      <a:r>
                        <a:rPr lang="en-US" dirty="0"/>
                        <a:t>Display Help</a:t>
                      </a:r>
                    </a:p>
                  </a:txBody>
                  <a:tcPr/>
                </a:tc>
                <a:extLst>
                  <a:ext uri="{0D108BD9-81ED-4DB2-BD59-A6C34878D82A}">
                    <a16:rowId xmlns:a16="http://schemas.microsoft.com/office/drawing/2014/main" val="4181445181"/>
                  </a:ext>
                </a:extLst>
              </a:tr>
              <a:tr h="370840">
                <a:tc>
                  <a:txBody>
                    <a:bodyPr/>
                    <a:lstStyle/>
                    <a:p>
                      <a:pPr algn="ctr"/>
                      <a:r>
                        <a:rPr lang="en-US" dirty="0"/>
                        <a:t>2</a:t>
                      </a:r>
                    </a:p>
                  </a:txBody>
                  <a:tcPr/>
                </a:tc>
                <a:tc>
                  <a:txBody>
                    <a:bodyPr/>
                    <a:lstStyle/>
                    <a:p>
                      <a:pPr algn="ctr"/>
                      <a:r>
                        <a:rPr lang="en-US" dirty="0"/>
                        <a:t>-c</a:t>
                      </a:r>
                    </a:p>
                  </a:txBody>
                  <a:tcPr/>
                </a:tc>
                <a:tc>
                  <a:txBody>
                    <a:bodyPr/>
                    <a:lstStyle/>
                    <a:p>
                      <a:r>
                        <a:rPr lang="en-US" dirty="0"/>
                        <a:t>Max. allows simultaneous TCP connections. Default 32 connections are allowed.</a:t>
                      </a:r>
                    </a:p>
                  </a:txBody>
                  <a:tcPr/>
                </a:tc>
                <a:extLst>
                  <a:ext uri="{0D108BD9-81ED-4DB2-BD59-A6C34878D82A}">
                    <a16:rowId xmlns:a16="http://schemas.microsoft.com/office/drawing/2014/main" val="1020419534"/>
                  </a:ext>
                </a:extLst>
              </a:tr>
              <a:tr h="370840">
                <a:tc>
                  <a:txBody>
                    <a:bodyPr/>
                    <a:lstStyle/>
                    <a:p>
                      <a:pPr algn="ctr"/>
                      <a:r>
                        <a:rPr lang="en-US" dirty="0"/>
                        <a:t>3</a:t>
                      </a:r>
                    </a:p>
                  </a:txBody>
                  <a:tcPr/>
                </a:tc>
                <a:tc>
                  <a:txBody>
                    <a:bodyPr/>
                    <a:lstStyle/>
                    <a:p>
                      <a:pPr algn="ctr"/>
                      <a:r>
                        <a:rPr lang="en-US" dirty="0"/>
                        <a:t>-</a:t>
                      </a:r>
                      <a:r>
                        <a:rPr lang="en-US" dirty="0" err="1"/>
                        <a:t>i</a:t>
                      </a:r>
                      <a:endParaRPr lang="en-US" dirty="0"/>
                    </a:p>
                  </a:txBody>
                  <a:tcPr/>
                </a:tc>
                <a:tc>
                  <a:txBody>
                    <a:bodyPr/>
                    <a:lstStyle/>
                    <a:p>
                      <a:r>
                        <a:rPr lang="en-US" dirty="0"/>
                        <a:t>Listening interface IP address</a:t>
                      </a:r>
                    </a:p>
                  </a:txBody>
                  <a:tcPr/>
                </a:tc>
                <a:extLst>
                  <a:ext uri="{0D108BD9-81ED-4DB2-BD59-A6C34878D82A}">
                    <a16:rowId xmlns:a16="http://schemas.microsoft.com/office/drawing/2014/main" val="3458178516"/>
                  </a:ext>
                </a:extLst>
              </a:tr>
              <a:tr h="370840">
                <a:tc>
                  <a:txBody>
                    <a:bodyPr/>
                    <a:lstStyle/>
                    <a:p>
                      <a:pPr algn="ctr"/>
                      <a:r>
                        <a:rPr lang="en-US" dirty="0"/>
                        <a:t>4</a:t>
                      </a:r>
                    </a:p>
                  </a:txBody>
                  <a:tcPr/>
                </a:tc>
                <a:tc>
                  <a:txBody>
                    <a:bodyPr/>
                    <a:lstStyle/>
                    <a:p>
                      <a:pPr algn="ctr"/>
                      <a:r>
                        <a:rPr lang="en-US" dirty="0"/>
                        <a:t>-l</a:t>
                      </a:r>
                    </a:p>
                  </a:txBody>
                  <a:tcPr/>
                </a:tc>
                <a:tc>
                  <a:txBody>
                    <a:bodyPr/>
                    <a:lstStyle/>
                    <a:p>
                      <a:r>
                        <a:rPr lang="en-US" dirty="0"/>
                        <a:t>Listening port number</a:t>
                      </a:r>
                    </a:p>
                  </a:txBody>
                  <a:tcPr/>
                </a:tc>
                <a:extLst>
                  <a:ext uri="{0D108BD9-81ED-4DB2-BD59-A6C34878D82A}">
                    <a16:rowId xmlns:a16="http://schemas.microsoft.com/office/drawing/2014/main" val="3360990150"/>
                  </a:ext>
                </a:extLst>
              </a:tr>
              <a:tr h="370840">
                <a:tc>
                  <a:txBody>
                    <a:bodyPr/>
                    <a:lstStyle/>
                    <a:p>
                      <a:pPr algn="ctr"/>
                      <a:r>
                        <a:rPr lang="en-US" dirty="0"/>
                        <a:t>5</a:t>
                      </a:r>
                    </a:p>
                  </a:txBody>
                  <a:tcPr/>
                </a:tc>
                <a:tc>
                  <a:txBody>
                    <a:bodyPr/>
                    <a:lstStyle/>
                    <a:p>
                      <a:pPr algn="ctr"/>
                      <a:r>
                        <a:rPr lang="en-US" dirty="0"/>
                        <a:t>-r</a:t>
                      </a:r>
                    </a:p>
                  </a:txBody>
                  <a:tcPr/>
                </a:tc>
                <a:tc>
                  <a:txBody>
                    <a:bodyPr/>
                    <a:lstStyle/>
                    <a:p>
                      <a:r>
                        <a:rPr lang="en-US" dirty="0"/>
                        <a:t>Remote port number</a:t>
                      </a:r>
                    </a:p>
                  </a:txBody>
                  <a:tcPr/>
                </a:tc>
                <a:extLst>
                  <a:ext uri="{0D108BD9-81ED-4DB2-BD59-A6C34878D82A}">
                    <a16:rowId xmlns:a16="http://schemas.microsoft.com/office/drawing/2014/main" val="4079323609"/>
                  </a:ext>
                </a:extLst>
              </a:tr>
              <a:tr h="370840">
                <a:tc>
                  <a:txBody>
                    <a:bodyPr/>
                    <a:lstStyle/>
                    <a:p>
                      <a:pPr algn="ctr"/>
                      <a:r>
                        <a:rPr lang="en-US" dirty="0"/>
                        <a:t>6</a:t>
                      </a:r>
                    </a:p>
                  </a:txBody>
                  <a:tcPr/>
                </a:tc>
                <a:tc>
                  <a:txBody>
                    <a:bodyPr/>
                    <a:lstStyle/>
                    <a:p>
                      <a:pPr algn="ctr"/>
                      <a:r>
                        <a:rPr lang="en-US" dirty="0"/>
                        <a:t>-s</a:t>
                      </a:r>
                    </a:p>
                  </a:txBody>
                  <a:tcPr/>
                </a:tc>
                <a:tc>
                  <a:txBody>
                    <a:bodyPr/>
                    <a:lstStyle/>
                    <a:p>
                      <a:r>
                        <a:rPr lang="en-US" dirty="0"/>
                        <a:t>Source port used for outbound traffic</a:t>
                      </a:r>
                    </a:p>
                  </a:txBody>
                  <a:tcPr/>
                </a:tc>
                <a:extLst>
                  <a:ext uri="{0D108BD9-81ED-4DB2-BD59-A6C34878D82A}">
                    <a16:rowId xmlns:a16="http://schemas.microsoft.com/office/drawing/2014/main" val="1753465563"/>
                  </a:ext>
                </a:extLst>
              </a:tr>
              <a:tr h="370840">
                <a:tc>
                  <a:txBody>
                    <a:bodyPr/>
                    <a:lstStyle/>
                    <a:p>
                      <a:pPr algn="ctr"/>
                      <a:r>
                        <a:rPr lang="en-US" dirty="0"/>
                        <a:t>7</a:t>
                      </a:r>
                    </a:p>
                  </a:txBody>
                  <a:tcPr/>
                </a:tc>
                <a:tc>
                  <a:txBody>
                    <a:bodyPr/>
                    <a:lstStyle/>
                    <a:p>
                      <a:pPr algn="ctr"/>
                      <a:r>
                        <a:rPr lang="en-US" dirty="0"/>
                        <a:t>-u</a:t>
                      </a:r>
                    </a:p>
                  </a:txBody>
                  <a:tcPr/>
                </a:tc>
                <a:tc>
                  <a:txBody>
                    <a:bodyPr/>
                    <a:lstStyle/>
                    <a:p>
                      <a:r>
                        <a:rPr lang="en-US" dirty="0"/>
                        <a:t>It support UDP mode</a:t>
                      </a:r>
                    </a:p>
                  </a:txBody>
                  <a:tcPr/>
                </a:tc>
                <a:extLst>
                  <a:ext uri="{0D108BD9-81ED-4DB2-BD59-A6C34878D82A}">
                    <a16:rowId xmlns:a16="http://schemas.microsoft.com/office/drawing/2014/main" val="4111922068"/>
                  </a:ext>
                </a:extLst>
              </a:tr>
              <a:tr h="370840">
                <a:tc>
                  <a:txBody>
                    <a:bodyPr/>
                    <a:lstStyle/>
                    <a:p>
                      <a:pPr algn="ctr"/>
                      <a:r>
                        <a:rPr lang="en-US" dirty="0"/>
                        <a:t>8</a:t>
                      </a:r>
                    </a:p>
                  </a:txBody>
                  <a:tcPr/>
                </a:tc>
                <a:tc>
                  <a:txBody>
                    <a:bodyPr/>
                    <a:lstStyle/>
                    <a:p>
                      <a:pPr algn="ctr"/>
                      <a:r>
                        <a:rPr lang="en-US" dirty="0"/>
                        <a:t>-v</a:t>
                      </a:r>
                    </a:p>
                  </a:txBody>
                  <a:tcPr/>
                </a:tc>
                <a:tc>
                  <a:txBody>
                    <a:bodyPr/>
                    <a:lstStyle/>
                    <a:p>
                      <a:r>
                        <a:rPr lang="en-US" dirty="0"/>
                        <a:t>For verbose mode</a:t>
                      </a:r>
                    </a:p>
                  </a:txBody>
                  <a:tcPr/>
                </a:tc>
                <a:extLst>
                  <a:ext uri="{0D108BD9-81ED-4DB2-BD59-A6C34878D82A}">
                    <a16:rowId xmlns:a16="http://schemas.microsoft.com/office/drawing/2014/main" val="608462171"/>
                  </a:ext>
                </a:extLst>
              </a:tr>
            </a:tbl>
          </a:graphicData>
        </a:graphic>
      </p:graphicFrame>
    </p:spTree>
    <p:extLst>
      <p:ext uri="{BB962C8B-B14F-4D97-AF65-F5344CB8AC3E}">
        <p14:creationId xmlns:p14="http://schemas.microsoft.com/office/powerpoint/2010/main" val="213009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F11EEB-4B11-1148-BCF5-FE3AA057FFD1}"/>
              </a:ext>
            </a:extLst>
          </p:cNvPr>
          <p:cNvSpPr>
            <a:spLocks noGrp="1"/>
          </p:cNvSpPr>
          <p:nvPr>
            <p:ph type="title"/>
          </p:nvPr>
        </p:nvSpPr>
        <p:spPr/>
        <p:txBody>
          <a:bodyPr/>
          <a:lstStyle/>
          <a:p>
            <a:r>
              <a:rPr lang="en-US" dirty="0"/>
              <a:t>Basic Fundamental Concept</a:t>
            </a:r>
          </a:p>
        </p:txBody>
      </p:sp>
      <p:sp>
        <p:nvSpPr>
          <p:cNvPr id="7" name="Content Placeholder 6">
            <a:extLst>
              <a:ext uri="{FF2B5EF4-FFF2-40B4-BE49-F238E27FC236}">
                <a16:creationId xmlns:a16="http://schemas.microsoft.com/office/drawing/2014/main" id="{251F32F4-F1D1-0A40-9554-5B305206CB5A}"/>
              </a:ext>
            </a:extLst>
          </p:cNvPr>
          <p:cNvSpPr>
            <a:spLocks noGrp="1"/>
          </p:cNvSpPr>
          <p:nvPr>
            <p:ph idx="1"/>
          </p:nvPr>
        </p:nvSpPr>
        <p:spPr/>
        <p:txBody>
          <a:bodyPr/>
          <a:lstStyle/>
          <a:p>
            <a:r>
              <a:rPr lang="en-IN" b="1" dirty="0"/>
              <a:t>IP Address</a:t>
            </a:r>
          </a:p>
          <a:p>
            <a:pPr lvl="1"/>
            <a:r>
              <a:rPr lang="en-IN" dirty="0"/>
              <a:t>An </a:t>
            </a:r>
            <a:r>
              <a:rPr lang="en-IN" dirty="0">
                <a:solidFill>
                  <a:srgbClr val="C00000"/>
                </a:solidFill>
              </a:rPr>
              <a:t>Internet Protocol address </a:t>
            </a:r>
            <a:r>
              <a:rPr lang="en-IN" dirty="0"/>
              <a:t>(IP address) is a numerical label assigned to each device (e.g., computer, printer) participating in a computer network that uses the </a:t>
            </a:r>
            <a:r>
              <a:rPr lang="en-IN" dirty="0">
                <a:solidFill>
                  <a:srgbClr val="C00000"/>
                </a:solidFill>
              </a:rPr>
              <a:t>Internet Protocol for communication.</a:t>
            </a:r>
          </a:p>
          <a:p>
            <a:pPr lvl="1"/>
            <a:r>
              <a:rPr lang="en-IN" dirty="0"/>
              <a:t>An IP address serves two principal functions: </a:t>
            </a:r>
            <a:r>
              <a:rPr lang="en-IN" dirty="0">
                <a:solidFill>
                  <a:srgbClr val="C00000"/>
                </a:solidFill>
              </a:rPr>
              <a:t>host or network interface identification and location addressing.</a:t>
            </a:r>
          </a:p>
          <a:p>
            <a:r>
              <a:rPr lang="en-IN" dirty="0"/>
              <a:t>Two Version of IP address:</a:t>
            </a:r>
          </a:p>
          <a:p>
            <a:pPr lvl="1"/>
            <a:r>
              <a:rPr lang="en-IN" dirty="0"/>
              <a:t>IPv4</a:t>
            </a:r>
          </a:p>
          <a:p>
            <a:pPr lvl="1"/>
            <a:r>
              <a:rPr lang="en-IN" dirty="0"/>
              <a:t>IPv6	</a:t>
            </a:r>
          </a:p>
          <a:p>
            <a:r>
              <a:rPr lang="en-IN" dirty="0"/>
              <a:t>IPv4 uses </a:t>
            </a:r>
            <a:r>
              <a:rPr lang="en-IN" dirty="0">
                <a:solidFill>
                  <a:srgbClr val="C00000"/>
                </a:solidFill>
              </a:rPr>
              <a:t>32-bit</a:t>
            </a:r>
            <a:r>
              <a:rPr lang="en-IN" dirty="0"/>
              <a:t> for address. </a:t>
            </a:r>
            <a:r>
              <a:rPr lang="en-IN" dirty="0">
                <a:solidFill>
                  <a:srgbClr val="C00000"/>
                </a:solidFill>
              </a:rPr>
              <a:t>Example</a:t>
            </a:r>
            <a:r>
              <a:rPr lang="en-IN" dirty="0"/>
              <a:t>: 192.168.1.1 </a:t>
            </a:r>
          </a:p>
          <a:p>
            <a:r>
              <a:rPr lang="en-IN" dirty="0"/>
              <a:t>IPv6 uses </a:t>
            </a:r>
            <a:r>
              <a:rPr lang="en-IN" dirty="0">
                <a:solidFill>
                  <a:srgbClr val="C00000"/>
                </a:solidFill>
              </a:rPr>
              <a:t>128-bit</a:t>
            </a:r>
            <a:r>
              <a:rPr lang="en-IN" dirty="0"/>
              <a:t> for address. </a:t>
            </a:r>
            <a:r>
              <a:rPr lang="en-IN" dirty="0">
                <a:solidFill>
                  <a:srgbClr val="C00000"/>
                </a:solidFill>
              </a:rPr>
              <a:t>Example</a:t>
            </a:r>
            <a:r>
              <a:rPr lang="en-IN" dirty="0"/>
              <a:t>: 2001:0db8:85a3:0000:0000:8a2e:0370:7334</a:t>
            </a:r>
          </a:p>
          <a:p>
            <a:r>
              <a:rPr lang="en-IN" dirty="0"/>
              <a:t>IP addresses are usually written and displayed in human-readable notations.</a:t>
            </a:r>
          </a:p>
        </p:txBody>
      </p:sp>
    </p:spTree>
    <p:extLst>
      <p:ext uri="{BB962C8B-B14F-4D97-AF65-F5344CB8AC3E}">
        <p14:creationId xmlns:p14="http://schemas.microsoft.com/office/powerpoint/2010/main" val="152088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CCA1-BC3D-2748-A489-0D2A4CA4B88B}"/>
              </a:ext>
            </a:extLst>
          </p:cNvPr>
          <p:cNvSpPr>
            <a:spLocks noGrp="1"/>
          </p:cNvSpPr>
          <p:nvPr>
            <p:ph type="title"/>
          </p:nvPr>
        </p:nvSpPr>
        <p:spPr/>
        <p:txBody>
          <a:bodyPr/>
          <a:lstStyle/>
          <a:p>
            <a:r>
              <a:rPr lang="en-US" dirty="0" err="1"/>
              <a:t>Winrelay</a:t>
            </a:r>
            <a:endParaRPr lang="en-US" dirty="0"/>
          </a:p>
        </p:txBody>
      </p:sp>
      <p:sp>
        <p:nvSpPr>
          <p:cNvPr id="3" name="Content Placeholder 2">
            <a:extLst>
              <a:ext uri="{FF2B5EF4-FFF2-40B4-BE49-F238E27FC236}">
                <a16:creationId xmlns:a16="http://schemas.microsoft.com/office/drawing/2014/main" id="{C2799816-DBC8-D44C-873F-E894A757F05B}"/>
              </a:ext>
            </a:extLst>
          </p:cNvPr>
          <p:cNvSpPr>
            <a:spLocks noGrp="1"/>
          </p:cNvSpPr>
          <p:nvPr>
            <p:ph idx="1"/>
          </p:nvPr>
        </p:nvSpPr>
        <p:spPr/>
        <p:txBody>
          <a:bodyPr/>
          <a:lstStyle/>
          <a:p>
            <a:r>
              <a:rPr lang="en-US" dirty="0" err="1"/>
              <a:t>Winrelay</a:t>
            </a:r>
            <a:r>
              <a:rPr lang="en-US" dirty="0"/>
              <a:t> is windows based port redirection tool. It uses static source port for redirected traffic.</a:t>
            </a:r>
          </a:p>
          <a:p>
            <a:r>
              <a:rPr lang="en-US" dirty="0"/>
              <a:t>Some antivirus software consider as malicious software.</a:t>
            </a:r>
          </a:p>
          <a:p>
            <a:r>
              <a:rPr lang="en-US" dirty="0"/>
              <a:t>Online games use </a:t>
            </a:r>
            <a:r>
              <a:rPr lang="en-US" dirty="0" err="1"/>
              <a:t>datapipe</a:t>
            </a:r>
            <a:r>
              <a:rPr lang="en-US" dirty="0"/>
              <a:t> and </a:t>
            </a:r>
            <a:r>
              <a:rPr lang="en-US" dirty="0" err="1"/>
              <a:t>fpipe</a:t>
            </a:r>
            <a:r>
              <a:rPr lang="en-US" dirty="0"/>
              <a:t> tools. Port </a:t>
            </a:r>
            <a:r>
              <a:rPr lang="en-US" dirty="0" err="1"/>
              <a:t>redirction</a:t>
            </a:r>
            <a:r>
              <a:rPr lang="en-US" dirty="0"/>
              <a:t> tools are useful for assigning the alternative port to a service.</a:t>
            </a:r>
          </a:p>
          <a:p>
            <a:r>
              <a:rPr lang="en-US" dirty="0"/>
              <a:t>Source:</a:t>
            </a:r>
          </a:p>
          <a:p>
            <a:pPr lvl="1"/>
            <a:r>
              <a:rPr lang="en-US" dirty="0">
                <a:hlinkClick r:id="rId2"/>
              </a:rPr>
              <a:t>www.ntsecurity.nu/toolbox/winrelay/</a:t>
            </a:r>
            <a:endParaRPr lang="en-US" dirty="0"/>
          </a:p>
          <a:p>
            <a:pPr lvl="1"/>
            <a:endParaRPr lang="en-US" dirty="0"/>
          </a:p>
        </p:txBody>
      </p:sp>
    </p:spTree>
    <p:extLst>
      <p:ext uri="{BB962C8B-B14F-4D97-AF65-F5344CB8AC3E}">
        <p14:creationId xmlns:p14="http://schemas.microsoft.com/office/powerpoint/2010/main" val="54216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37723-68F6-A447-B324-1706C9D68EC4}"/>
              </a:ext>
            </a:extLst>
          </p:cNvPr>
          <p:cNvSpPr>
            <a:spLocks noGrp="1"/>
          </p:cNvSpPr>
          <p:nvPr>
            <p:ph type="title"/>
          </p:nvPr>
        </p:nvSpPr>
        <p:spPr/>
        <p:txBody>
          <a:bodyPr/>
          <a:lstStyle/>
          <a:p>
            <a:r>
              <a:rPr lang="en-US" dirty="0"/>
              <a:t>Network Reconnaissance</a:t>
            </a:r>
          </a:p>
        </p:txBody>
      </p:sp>
      <p:sp>
        <p:nvSpPr>
          <p:cNvPr id="3" name="Content Placeholder 2">
            <a:extLst>
              <a:ext uri="{FF2B5EF4-FFF2-40B4-BE49-F238E27FC236}">
                <a16:creationId xmlns:a16="http://schemas.microsoft.com/office/drawing/2014/main" id="{0F45B6CD-3D2D-3C4E-BB80-2CB9A681038A}"/>
              </a:ext>
            </a:extLst>
          </p:cNvPr>
          <p:cNvSpPr>
            <a:spLocks noGrp="1"/>
          </p:cNvSpPr>
          <p:nvPr>
            <p:ph idx="1"/>
          </p:nvPr>
        </p:nvSpPr>
        <p:spPr/>
        <p:txBody>
          <a:bodyPr/>
          <a:lstStyle/>
          <a:p>
            <a:r>
              <a:rPr lang="en-US" dirty="0"/>
              <a:t>Reconnaissance attack is a kind of information gathering on network system and services. This enable the attacker to discover vulnerabilities or weaknesses on the network.</a:t>
            </a:r>
          </a:p>
          <a:p>
            <a:r>
              <a:rPr lang="en-US" dirty="0"/>
              <a:t>Reconnaissance attack can be active or passive. </a:t>
            </a:r>
          </a:p>
          <a:p>
            <a:r>
              <a:rPr lang="en-US" dirty="0"/>
              <a:t>Tools are: </a:t>
            </a:r>
          </a:p>
          <a:p>
            <a:pPr lvl="1"/>
            <a:r>
              <a:rPr lang="en-US" dirty="0"/>
              <a:t>AMAP: Application Mapper, uses the results from </a:t>
            </a:r>
            <a:r>
              <a:rPr lang="en-US" dirty="0" err="1"/>
              <a:t>Nmap</a:t>
            </a:r>
            <a:r>
              <a:rPr lang="en-US" dirty="0"/>
              <a:t> to mine for more information.</a:t>
            </a:r>
          </a:p>
          <a:p>
            <a:pPr lvl="1"/>
            <a:r>
              <a:rPr lang="en-US" dirty="0"/>
              <a:t>Nessus: It is vulnerability scanner.</a:t>
            </a:r>
          </a:p>
          <a:p>
            <a:pPr lvl="1"/>
            <a:r>
              <a:rPr lang="en-US" dirty="0" err="1"/>
              <a:t>Scanrand</a:t>
            </a:r>
            <a:r>
              <a:rPr lang="en-US" dirty="0"/>
              <a:t>: It is fast network scanner.</a:t>
            </a:r>
          </a:p>
          <a:p>
            <a:pPr lvl="1"/>
            <a:r>
              <a:rPr lang="en-US" dirty="0" err="1"/>
              <a:t>Paratrace</a:t>
            </a:r>
            <a:r>
              <a:rPr lang="en-US" dirty="0"/>
              <a:t>: TCP traceroute that utilizes selected TTL messages.</a:t>
            </a:r>
          </a:p>
          <a:p>
            <a:r>
              <a:rPr lang="en-US" dirty="0"/>
              <a:t>Intruders are increasingly making use of compromised hosts to launch reconnaissance </a:t>
            </a:r>
            <a:r>
              <a:rPr lang="en-US" dirty="0" err="1"/>
              <a:t>againt</a:t>
            </a:r>
            <a:r>
              <a:rPr lang="en-US" dirty="0"/>
              <a:t> target networks.</a:t>
            </a:r>
          </a:p>
        </p:txBody>
      </p:sp>
    </p:spTree>
    <p:extLst>
      <p:ext uri="{BB962C8B-B14F-4D97-AF65-F5344CB8AC3E}">
        <p14:creationId xmlns:p14="http://schemas.microsoft.com/office/powerpoint/2010/main" val="184359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20020-EDFA-9244-9CF6-7EA45CDF05D9}"/>
              </a:ext>
            </a:extLst>
          </p:cNvPr>
          <p:cNvSpPr>
            <a:spLocks noGrp="1"/>
          </p:cNvSpPr>
          <p:nvPr>
            <p:ph type="title"/>
          </p:nvPr>
        </p:nvSpPr>
        <p:spPr/>
        <p:txBody>
          <a:bodyPr/>
          <a:lstStyle/>
          <a:p>
            <a:r>
              <a:rPr lang="en-US" dirty="0"/>
              <a:t>NMAP</a:t>
            </a:r>
          </a:p>
        </p:txBody>
      </p:sp>
      <p:sp>
        <p:nvSpPr>
          <p:cNvPr id="3" name="Content Placeholder 2">
            <a:extLst>
              <a:ext uri="{FF2B5EF4-FFF2-40B4-BE49-F238E27FC236}">
                <a16:creationId xmlns:a16="http://schemas.microsoft.com/office/drawing/2014/main" id="{44ED75C7-1A5F-5A42-8196-75563CC31696}"/>
              </a:ext>
            </a:extLst>
          </p:cNvPr>
          <p:cNvSpPr>
            <a:spLocks noGrp="1"/>
          </p:cNvSpPr>
          <p:nvPr>
            <p:ph idx="1"/>
          </p:nvPr>
        </p:nvSpPr>
        <p:spPr/>
        <p:txBody>
          <a:bodyPr/>
          <a:lstStyle/>
          <a:p>
            <a:r>
              <a:rPr lang="en-IN" dirty="0" err="1"/>
              <a:t>Nmap</a:t>
            </a:r>
            <a:r>
              <a:rPr lang="en-IN" dirty="0"/>
              <a:t> (“Network Mapper”) is a free and open source (license) utility for network discovery and security auditing. </a:t>
            </a:r>
          </a:p>
          <a:p>
            <a:r>
              <a:rPr lang="en-IN" dirty="0"/>
              <a:t>Many systems and network administrators also find it useful for tasks such as network inventory, managing service upgrade schedules, and monitoring host or service uptime. </a:t>
            </a:r>
          </a:p>
          <a:p>
            <a:r>
              <a:rPr lang="en-IN" dirty="0" err="1"/>
              <a:t>Nmap</a:t>
            </a:r>
            <a:r>
              <a:rPr lang="en-IN" dirty="0"/>
              <a:t> uses raw IP packets in novel ways:</a:t>
            </a:r>
          </a:p>
          <a:p>
            <a:pPr lvl="1"/>
            <a:r>
              <a:rPr lang="en-IN" dirty="0"/>
              <a:t>To determine what hosts are available on the network.</a:t>
            </a:r>
          </a:p>
          <a:p>
            <a:pPr lvl="1"/>
            <a:r>
              <a:rPr lang="en-IN" dirty="0"/>
              <a:t>Available services (application name and version) those hosts are offering.</a:t>
            </a:r>
          </a:p>
          <a:p>
            <a:pPr lvl="1"/>
            <a:r>
              <a:rPr lang="en-IN" dirty="0"/>
              <a:t>Operating systems (and OS versions) they are running.</a:t>
            </a:r>
          </a:p>
          <a:p>
            <a:pPr lvl="1"/>
            <a:r>
              <a:rPr lang="en-IN" dirty="0"/>
              <a:t>Type of packet filters/firewalls are in use.</a:t>
            </a:r>
          </a:p>
          <a:p>
            <a:r>
              <a:rPr lang="en-IN" dirty="0"/>
              <a:t>It was designed to rapidly scan large networks, but works fine against single hosts. </a:t>
            </a:r>
          </a:p>
          <a:p>
            <a:endParaRPr lang="en-US" dirty="0"/>
          </a:p>
        </p:txBody>
      </p:sp>
    </p:spTree>
    <p:extLst>
      <p:ext uri="{BB962C8B-B14F-4D97-AF65-F5344CB8AC3E}">
        <p14:creationId xmlns:p14="http://schemas.microsoft.com/office/powerpoint/2010/main" val="191619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6BF53-9A4D-DF43-BCD2-7F0527FEC5A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5C1D646-368D-9842-88DD-67856318C254}"/>
              </a:ext>
            </a:extLst>
          </p:cNvPr>
          <p:cNvSpPr>
            <a:spLocks noGrp="1"/>
          </p:cNvSpPr>
          <p:nvPr>
            <p:ph idx="1"/>
          </p:nvPr>
        </p:nvSpPr>
        <p:spPr/>
        <p:txBody>
          <a:bodyPr/>
          <a:lstStyle/>
          <a:p>
            <a:r>
              <a:rPr lang="en-IN" dirty="0" err="1"/>
              <a:t>Nmap</a:t>
            </a:r>
            <a:r>
              <a:rPr lang="en-IN" dirty="0"/>
              <a:t> runs on all major computer operating systems, and official binary packages are available for Linux, Windows, and Mac OS X. </a:t>
            </a:r>
          </a:p>
          <a:p>
            <a:r>
              <a:rPr lang="en-IN" dirty="0"/>
              <a:t>In addition to the classic command-line </a:t>
            </a:r>
            <a:r>
              <a:rPr lang="en-IN" dirty="0" err="1"/>
              <a:t>Nmap</a:t>
            </a:r>
            <a:r>
              <a:rPr lang="en-IN" dirty="0"/>
              <a:t> executable, the </a:t>
            </a:r>
            <a:r>
              <a:rPr lang="en-IN" dirty="0" err="1"/>
              <a:t>Nmap</a:t>
            </a:r>
            <a:r>
              <a:rPr lang="en-IN" dirty="0"/>
              <a:t> suite includes: </a:t>
            </a:r>
          </a:p>
          <a:p>
            <a:pPr lvl="1"/>
            <a:r>
              <a:rPr lang="en-IN" dirty="0"/>
              <a:t>An advanced GUI and results viewer (</a:t>
            </a:r>
            <a:r>
              <a:rPr lang="en-IN" dirty="0" err="1"/>
              <a:t>Zenmap</a:t>
            </a:r>
            <a:r>
              <a:rPr lang="en-IN" dirty="0"/>
              <a:t>).</a:t>
            </a:r>
          </a:p>
          <a:p>
            <a:pPr lvl="1"/>
            <a:r>
              <a:rPr lang="en-IN" dirty="0"/>
              <a:t>A flexible data transfer, redirection, and debugging tool (</a:t>
            </a:r>
            <a:r>
              <a:rPr lang="en-IN" dirty="0" err="1"/>
              <a:t>Ncat</a:t>
            </a:r>
            <a:r>
              <a:rPr lang="en-IN" dirty="0"/>
              <a:t>).</a:t>
            </a:r>
          </a:p>
          <a:p>
            <a:pPr lvl="1"/>
            <a:r>
              <a:rPr lang="en-IN" dirty="0"/>
              <a:t>A utility for comparing scan results (</a:t>
            </a:r>
            <a:r>
              <a:rPr lang="en-IN" dirty="0" err="1"/>
              <a:t>Ndiff</a:t>
            </a:r>
            <a:r>
              <a:rPr lang="en-IN" dirty="0"/>
              <a:t>).</a:t>
            </a:r>
          </a:p>
          <a:p>
            <a:pPr lvl="1"/>
            <a:r>
              <a:rPr lang="en-IN" dirty="0"/>
              <a:t>A packet generation and response analysis tool (</a:t>
            </a:r>
            <a:r>
              <a:rPr lang="en-IN" dirty="0" err="1"/>
              <a:t>Nping</a:t>
            </a:r>
            <a:r>
              <a:rPr lang="en-IN" dirty="0"/>
              <a:t>).</a:t>
            </a:r>
          </a:p>
          <a:p>
            <a:r>
              <a:rPr lang="en-IN" dirty="0"/>
              <a:t>It was even featured in twelve movies, including The Matrix Reloaded, Die Hard 4, Girl With the Dragon Tattoo, and The Bourne Ultimatum.</a:t>
            </a:r>
          </a:p>
          <a:p>
            <a:endParaRPr lang="en-US" dirty="0"/>
          </a:p>
        </p:txBody>
      </p:sp>
    </p:spTree>
    <p:extLst>
      <p:ext uri="{BB962C8B-B14F-4D97-AF65-F5344CB8AC3E}">
        <p14:creationId xmlns:p14="http://schemas.microsoft.com/office/powerpoint/2010/main" val="16185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529EE-EDA3-8C4E-ACBA-9CEC073454D5}"/>
              </a:ext>
            </a:extLst>
          </p:cNvPr>
          <p:cNvSpPr>
            <a:spLocks noGrp="1"/>
          </p:cNvSpPr>
          <p:nvPr>
            <p:ph type="title"/>
          </p:nvPr>
        </p:nvSpPr>
        <p:spPr/>
        <p:txBody>
          <a:bodyPr/>
          <a:lstStyle/>
          <a:p>
            <a:r>
              <a:rPr lang="en-US" dirty="0"/>
              <a:t>NMAP Characteristics and Source</a:t>
            </a:r>
          </a:p>
        </p:txBody>
      </p:sp>
      <p:sp>
        <p:nvSpPr>
          <p:cNvPr id="3" name="Content Placeholder 2">
            <a:extLst>
              <a:ext uri="{FF2B5EF4-FFF2-40B4-BE49-F238E27FC236}">
                <a16:creationId xmlns:a16="http://schemas.microsoft.com/office/drawing/2014/main" id="{9CC03EAA-2160-8B4C-B914-6B6FD8E92103}"/>
              </a:ext>
            </a:extLst>
          </p:cNvPr>
          <p:cNvSpPr>
            <a:spLocks noGrp="1"/>
          </p:cNvSpPr>
          <p:nvPr>
            <p:ph idx="1"/>
          </p:nvPr>
        </p:nvSpPr>
        <p:spPr/>
        <p:txBody>
          <a:bodyPr/>
          <a:lstStyle/>
          <a:p>
            <a:r>
              <a:rPr lang="en-IN" dirty="0"/>
              <a:t>Flexible</a:t>
            </a:r>
          </a:p>
          <a:p>
            <a:r>
              <a:rPr lang="en-IN" dirty="0"/>
              <a:t>Powerful</a:t>
            </a:r>
          </a:p>
          <a:p>
            <a:r>
              <a:rPr lang="en-IN" dirty="0"/>
              <a:t>Portable</a:t>
            </a:r>
          </a:p>
          <a:p>
            <a:r>
              <a:rPr lang="en-IN" dirty="0"/>
              <a:t>Easy</a:t>
            </a:r>
          </a:p>
          <a:p>
            <a:r>
              <a:rPr lang="en-IN" dirty="0"/>
              <a:t>Free</a:t>
            </a:r>
          </a:p>
          <a:p>
            <a:r>
              <a:rPr lang="en-IN" dirty="0"/>
              <a:t>Well Documented</a:t>
            </a:r>
          </a:p>
          <a:p>
            <a:r>
              <a:rPr lang="en-IN" dirty="0"/>
              <a:t>Supported</a:t>
            </a:r>
          </a:p>
          <a:p>
            <a:r>
              <a:rPr lang="en-IN" dirty="0"/>
              <a:t>Acclaimed</a:t>
            </a:r>
          </a:p>
          <a:p>
            <a:r>
              <a:rPr lang="en-IN" dirty="0"/>
              <a:t>Popular</a:t>
            </a:r>
          </a:p>
          <a:p>
            <a:pPr marL="0" indent="0">
              <a:buNone/>
            </a:pPr>
            <a:endParaRPr lang="en-IN" dirty="0"/>
          </a:p>
          <a:p>
            <a:r>
              <a:rPr lang="en-US" dirty="0"/>
              <a:t>Source: </a:t>
            </a:r>
          </a:p>
          <a:p>
            <a:pPr lvl="1"/>
            <a:r>
              <a:rPr lang="en-IN" dirty="0">
                <a:hlinkClick r:id="rId2"/>
              </a:rPr>
              <a:t>http://nmap.org/</a:t>
            </a:r>
            <a:endParaRPr lang="en-IN" dirty="0"/>
          </a:p>
          <a:p>
            <a:pPr marL="457200" lvl="1" indent="0">
              <a:buNone/>
            </a:pPr>
            <a:endParaRPr lang="en-US" dirty="0"/>
          </a:p>
        </p:txBody>
      </p:sp>
    </p:spTree>
    <p:extLst>
      <p:ext uri="{BB962C8B-B14F-4D97-AF65-F5344CB8AC3E}">
        <p14:creationId xmlns:p14="http://schemas.microsoft.com/office/powerpoint/2010/main" val="291990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F2C00-A10D-C247-A096-ED9E23281DCC}"/>
              </a:ext>
            </a:extLst>
          </p:cNvPr>
          <p:cNvSpPr>
            <a:spLocks noGrp="1"/>
          </p:cNvSpPr>
          <p:nvPr>
            <p:ph type="title"/>
          </p:nvPr>
        </p:nvSpPr>
        <p:spPr/>
        <p:txBody>
          <a:bodyPr/>
          <a:lstStyle/>
          <a:p>
            <a:r>
              <a:rPr lang="en-US" dirty="0"/>
              <a:t>THC – </a:t>
            </a:r>
            <a:r>
              <a:rPr lang="en-US" dirty="0" err="1"/>
              <a:t>Amap</a:t>
            </a:r>
            <a:r>
              <a:rPr lang="en-US" dirty="0"/>
              <a:t> (The Hackers Choice </a:t>
            </a:r>
            <a:r>
              <a:rPr lang="en-US" dirty="0" err="1"/>
              <a:t>Amap</a:t>
            </a:r>
            <a:r>
              <a:rPr lang="en-US" dirty="0"/>
              <a:t>)</a:t>
            </a:r>
          </a:p>
        </p:txBody>
      </p:sp>
      <p:sp>
        <p:nvSpPr>
          <p:cNvPr id="3" name="Content Placeholder 2">
            <a:extLst>
              <a:ext uri="{FF2B5EF4-FFF2-40B4-BE49-F238E27FC236}">
                <a16:creationId xmlns:a16="http://schemas.microsoft.com/office/drawing/2014/main" id="{8A7A7854-E7D7-404A-8691-6CE9A2AB2427}"/>
              </a:ext>
            </a:extLst>
          </p:cNvPr>
          <p:cNvSpPr>
            <a:spLocks noGrp="1"/>
          </p:cNvSpPr>
          <p:nvPr>
            <p:ph idx="1"/>
          </p:nvPr>
        </p:nvSpPr>
        <p:spPr/>
        <p:txBody>
          <a:bodyPr/>
          <a:lstStyle/>
          <a:p>
            <a:r>
              <a:rPr lang="en-IN" dirty="0" err="1"/>
              <a:t>Amap</a:t>
            </a:r>
            <a:r>
              <a:rPr lang="en-IN" dirty="0"/>
              <a:t> was the first next-generation scanning tool for </a:t>
            </a:r>
            <a:r>
              <a:rPr lang="en-IN" dirty="0" err="1"/>
              <a:t>pentesters</a:t>
            </a:r>
            <a:r>
              <a:rPr lang="en-IN" dirty="0"/>
              <a:t>. </a:t>
            </a:r>
          </a:p>
          <a:p>
            <a:r>
              <a:rPr lang="en-IN" dirty="0"/>
              <a:t>It attempts to identify applications even if they are running on a different port than normal.</a:t>
            </a:r>
          </a:p>
          <a:p>
            <a:r>
              <a:rPr lang="en-IN" dirty="0"/>
              <a:t>It also identifies non-ascii based applications. </a:t>
            </a:r>
          </a:p>
          <a:p>
            <a:r>
              <a:rPr lang="en-IN" dirty="0"/>
              <a:t>This is achieved by sending trigger packets, and looking up the responses in a list of response strings.</a:t>
            </a:r>
          </a:p>
          <a:p>
            <a:r>
              <a:rPr lang="en-US" dirty="0"/>
              <a:t>Most of port scanners assume that if a particular port is open, then default application for that port must be present.</a:t>
            </a:r>
          </a:p>
          <a:p>
            <a:r>
              <a:rPr lang="en-US" dirty="0" err="1"/>
              <a:t>Amap</a:t>
            </a:r>
            <a:r>
              <a:rPr lang="en-US" dirty="0"/>
              <a:t> probes these ports to find out what is really running on that port.</a:t>
            </a:r>
          </a:p>
          <a:p>
            <a:r>
              <a:rPr lang="en-US" dirty="0"/>
              <a:t>Source:</a:t>
            </a:r>
          </a:p>
          <a:p>
            <a:pPr lvl="1"/>
            <a:r>
              <a:rPr lang="en-IN" dirty="0">
                <a:hlinkClick r:id="rId2"/>
              </a:rPr>
              <a:t>https://github.com/vanhauser-thc/THC-Archive/tree/master/Tools</a:t>
            </a:r>
            <a:endParaRPr lang="en-IN" dirty="0"/>
          </a:p>
          <a:p>
            <a:pPr lvl="1"/>
            <a:r>
              <a:rPr lang="en-IN" dirty="0">
                <a:hlinkClick r:id="rId3"/>
              </a:rPr>
              <a:t>http://thc.segfault.net/thc-amap/</a:t>
            </a:r>
            <a:endParaRPr lang="en-IN" dirty="0"/>
          </a:p>
          <a:p>
            <a:pPr marL="457200" lvl="1" indent="0">
              <a:buNone/>
            </a:pPr>
            <a:endParaRPr lang="en-US" dirty="0"/>
          </a:p>
        </p:txBody>
      </p:sp>
    </p:spTree>
    <p:extLst>
      <p:ext uri="{BB962C8B-B14F-4D97-AF65-F5344CB8AC3E}">
        <p14:creationId xmlns:p14="http://schemas.microsoft.com/office/powerpoint/2010/main" val="396622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C7E2F-5EE9-C64D-BA68-A246F5DEF9A5}"/>
              </a:ext>
            </a:extLst>
          </p:cNvPr>
          <p:cNvSpPr>
            <a:spLocks noGrp="1"/>
          </p:cNvSpPr>
          <p:nvPr>
            <p:ph type="title"/>
          </p:nvPr>
        </p:nvSpPr>
        <p:spPr/>
        <p:txBody>
          <a:bodyPr/>
          <a:lstStyle/>
          <a:p>
            <a:r>
              <a:rPr lang="en-US" dirty="0"/>
              <a:t>THC – </a:t>
            </a:r>
            <a:r>
              <a:rPr lang="en-US" dirty="0" err="1"/>
              <a:t>Amap</a:t>
            </a:r>
            <a:r>
              <a:rPr lang="en-US" dirty="0"/>
              <a:t> Modes</a:t>
            </a:r>
          </a:p>
        </p:txBody>
      </p:sp>
      <p:graphicFrame>
        <p:nvGraphicFramePr>
          <p:cNvPr id="4" name="Content Placeholder 3">
            <a:extLst>
              <a:ext uri="{FF2B5EF4-FFF2-40B4-BE49-F238E27FC236}">
                <a16:creationId xmlns:a16="http://schemas.microsoft.com/office/drawing/2014/main" id="{7EF8C280-5E9D-2444-BC78-05792153EE4E}"/>
              </a:ext>
            </a:extLst>
          </p:cNvPr>
          <p:cNvGraphicFramePr>
            <a:graphicFrameLocks noGrp="1"/>
          </p:cNvGraphicFramePr>
          <p:nvPr>
            <p:ph idx="1"/>
            <p:extLst>
              <p:ext uri="{D42A27DB-BD31-4B8C-83A1-F6EECF244321}">
                <p14:modId xmlns:p14="http://schemas.microsoft.com/office/powerpoint/2010/main" val="738608978"/>
              </p:ext>
            </p:extLst>
          </p:nvPr>
        </p:nvGraphicFramePr>
        <p:xfrm>
          <a:off x="131763" y="863600"/>
          <a:ext cx="8456456" cy="1476000"/>
        </p:xfrm>
        <a:graphic>
          <a:graphicData uri="http://schemas.openxmlformats.org/drawingml/2006/table">
            <a:tbl>
              <a:tblPr firstRow="1" bandRow="1">
                <a:tableStyleId>{5C22544A-7EE6-4342-B048-85BDC9FD1C3A}</a:tableStyleId>
              </a:tblPr>
              <a:tblGrid>
                <a:gridCol w="875030">
                  <a:extLst>
                    <a:ext uri="{9D8B030D-6E8A-4147-A177-3AD203B41FA5}">
                      <a16:colId xmlns:a16="http://schemas.microsoft.com/office/drawing/2014/main" val="2541514535"/>
                    </a:ext>
                  </a:extLst>
                </a:gridCol>
                <a:gridCol w="1184765">
                  <a:extLst>
                    <a:ext uri="{9D8B030D-6E8A-4147-A177-3AD203B41FA5}">
                      <a16:colId xmlns:a16="http://schemas.microsoft.com/office/drawing/2014/main" val="2433111363"/>
                    </a:ext>
                  </a:extLst>
                </a:gridCol>
                <a:gridCol w="6396661">
                  <a:extLst>
                    <a:ext uri="{9D8B030D-6E8A-4147-A177-3AD203B41FA5}">
                      <a16:colId xmlns:a16="http://schemas.microsoft.com/office/drawing/2014/main" val="1895761901"/>
                    </a:ext>
                  </a:extLst>
                </a:gridCol>
              </a:tblGrid>
              <a:tr h="369000">
                <a:tc>
                  <a:txBody>
                    <a:bodyPr/>
                    <a:lstStyle/>
                    <a:p>
                      <a:pPr algn="ctr"/>
                      <a:r>
                        <a:rPr lang="en-US" dirty="0"/>
                        <a:t>Sr. No.</a:t>
                      </a:r>
                    </a:p>
                  </a:txBody>
                  <a:tcPr/>
                </a:tc>
                <a:tc>
                  <a:txBody>
                    <a:bodyPr/>
                    <a:lstStyle/>
                    <a:p>
                      <a:pPr algn="ctr"/>
                      <a:r>
                        <a:rPr lang="en-US" dirty="0"/>
                        <a:t>Modes</a:t>
                      </a:r>
                    </a:p>
                  </a:txBody>
                  <a:tcPr/>
                </a:tc>
                <a:tc>
                  <a:txBody>
                    <a:bodyPr/>
                    <a:lstStyle/>
                    <a:p>
                      <a:r>
                        <a:rPr lang="en-US" dirty="0"/>
                        <a:t>Remarks</a:t>
                      </a:r>
                    </a:p>
                  </a:txBody>
                  <a:tcPr/>
                </a:tc>
                <a:extLst>
                  <a:ext uri="{0D108BD9-81ED-4DB2-BD59-A6C34878D82A}">
                    <a16:rowId xmlns:a16="http://schemas.microsoft.com/office/drawing/2014/main" val="3617339162"/>
                  </a:ext>
                </a:extLst>
              </a:tr>
              <a:tr h="369000">
                <a:tc>
                  <a:txBody>
                    <a:bodyPr/>
                    <a:lstStyle/>
                    <a:p>
                      <a:pPr algn="ctr"/>
                      <a:r>
                        <a:rPr lang="en-US" dirty="0"/>
                        <a:t>1</a:t>
                      </a:r>
                    </a:p>
                  </a:txBody>
                  <a:tcPr/>
                </a:tc>
                <a:tc>
                  <a:txBody>
                    <a:bodyPr/>
                    <a:lstStyle/>
                    <a:p>
                      <a:pPr algn="ctr"/>
                      <a:r>
                        <a:rPr lang="en-US" dirty="0"/>
                        <a:t>-A</a:t>
                      </a:r>
                    </a:p>
                  </a:txBody>
                  <a:tcPr/>
                </a:tc>
                <a:tc>
                  <a:txBody>
                    <a:bodyPr/>
                    <a:lstStyle/>
                    <a:p>
                      <a:r>
                        <a:rPr lang="en-US" dirty="0"/>
                        <a:t>It identifies the service associated with the port.</a:t>
                      </a:r>
                    </a:p>
                  </a:txBody>
                  <a:tcPr/>
                </a:tc>
                <a:extLst>
                  <a:ext uri="{0D108BD9-81ED-4DB2-BD59-A6C34878D82A}">
                    <a16:rowId xmlns:a16="http://schemas.microsoft.com/office/drawing/2014/main" val="767047135"/>
                  </a:ext>
                </a:extLst>
              </a:tr>
              <a:tr h="369000">
                <a:tc>
                  <a:txBody>
                    <a:bodyPr/>
                    <a:lstStyle/>
                    <a:p>
                      <a:pPr algn="ctr"/>
                      <a:r>
                        <a:rPr lang="en-US" dirty="0"/>
                        <a:t>2</a:t>
                      </a:r>
                    </a:p>
                  </a:txBody>
                  <a:tcPr/>
                </a:tc>
                <a:tc>
                  <a:txBody>
                    <a:bodyPr/>
                    <a:lstStyle/>
                    <a:p>
                      <a:pPr algn="ctr"/>
                      <a:r>
                        <a:rPr lang="en-US" dirty="0"/>
                        <a:t>-B</a:t>
                      </a:r>
                    </a:p>
                  </a:txBody>
                  <a:tcPr/>
                </a:tc>
                <a:tc>
                  <a:txBody>
                    <a:bodyPr/>
                    <a:lstStyle/>
                    <a:p>
                      <a:r>
                        <a:rPr lang="en-US" dirty="0"/>
                        <a:t>This mode does not perform identification.</a:t>
                      </a:r>
                    </a:p>
                  </a:txBody>
                  <a:tcPr/>
                </a:tc>
                <a:extLst>
                  <a:ext uri="{0D108BD9-81ED-4DB2-BD59-A6C34878D82A}">
                    <a16:rowId xmlns:a16="http://schemas.microsoft.com/office/drawing/2014/main" val="36627950"/>
                  </a:ext>
                </a:extLst>
              </a:tr>
              <a:tr h="369000">
                <a:tc>
                  <a:txBody>
                    <a:bodyPr/>
                    <a:lstStyle/>
                    <a:p>
                      <a:pPr algn="ctr"/>
                      <a:r>
                        <a:rPr lang="en-US" dirty="0"/>
                        <a:t>3</a:t>
                      </a:r>
                    </a:p>
                  </a:txBody>
                  <a:tcPr/>
                </a:tc>
                <a:tc>
                  <a:txBody>
                    <a:bodyPr/>
                    <a:lstStyle/>
                    <a:p>
                      <a:pPr algn="ctr"/>
                      <a:r>
                        <a:rPr lang="en-US" dirty="0"/>
                        <a:t>-P</a:t>
                      </a:r>
                    </a:p>
                  </a:txBody>
                  <a:tcPr/>
                </a:tc>
                <a:tc>
                  <a:txBody>
                    <a:bodyPr/>
                    <a:lstStyle/>
                    <a:p>
                      <a:r>
                        <a:rPr lang="en-US" dirty="0"/>
                        <a:t>It conducts a port scan.</a:t>
                      </a:r>
                    </a:p>
                  </a:txBody>
                  <a:tcPr/>
                </a:tc>
                <a:extLst>
                  <a:ext uri="{0D108BD9-81ED-4DB2-BD59-A6C34878D82A}">
                    <a16:rowId xmlns:a16="http://schemas.microsoft.com/office/drawing/2014/main" val="3485581507"/>
                  </a:ext>
                </a:extLst>
              </a:tr>
            </a:tbl>
          </a:graphicData>
        </a:graphic>
      </p:graphicFrame>
    </p:spTree>
    <p:extLst>
      <p:ext uri="{BB962C8B-B14F-4D97-AF65-F5344CB8AC3E}">
        <p14:creationId xmlns:p14="http://schemas.microsoft.com/office/powerpoint/2010/main" val="60464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9F0DA-35CA-7747-AA2F-BB80B4BFA4FF}"/>
              </a:ext>
            </a:extLst>
          </p:cNvPr>
          <p:cNvSpPr>
            <a:spLocks noGrp="1"/>
          </p:cNvSpPr>
          <p:nvPr>
            <p:ph type="title"/>
          </p:nvPr>
        </p:nvSpPr>
        <p:spPr/>
        <p:txBody>
          <a:bodyPr/>
          <a:lstStyle/>
          <a:p>
            <a:r>
              <a:rPr lang="en-US" dirty="0"/>
              <a:t>Network Sniffers and Injection</a:t>
            </a:r>
          </a:p>
        </p:txBody>
      </p:sp>
      <p:sp>
        <p:nvSpPr>
          <p:cNvPr id="3" name="Content Placeholder 2">
            <a:extLst>
              <a:ext uri="{FF2B5EF4-FFF2-40B4-BE49-F238E27FC236}">
                <a16:creationId xmlns:a16="http://schemas.microsoft.com/office/drawing/2014/main" id="{C730D6F5-CBB6-A742-8A71-AD435BCE6A93}"/>
              </a:ext>
            </a:extLst>
          </p:cNvPr>
          <p:cNvSpPr>
            <a:spLocks noGrp="1"/>
          </p:cNvSpPr>
          <p:nvPr>
            <p:ph idx="1"/>
          </p:nvPr>
        </p:nvSpPr>
        <p:spPr/>
        <p:txBody>
          <a:bodyPr/>
          <a:lstStyle/>
          <a:p>
            <a:r>
              <a:rPr lang="en-US" dirty="0"/>
              <a:t>A packet sniffer is a wire-tap device that plugs into computer networks and eavesdrops on the network traffic.</a:t>
            </a:r>
          </a:p>
          <a:p>
            <a:r>
              <a:rPr lang="en-US" dirty="0"/>
              <a:t>Sniffers are the best tools for hackers to attack computers.</a:t>
            </a:r>
          </a:p>
          <a:p>
            <a:r>
              <a:rPr lang="en-US" dirty="0"/>
              <a:t>Network administrators use sniffers for network troubleshooting and security analysis.</a:t>
            </a:r>
          </a:p>
          <a:p>
            <a:r>
              <a:rPr lang="en-US" dirty="0"/>
              <a:t>Many sniffing and anti-sniffing packages available on the internet for download.</a:t>
            </a:r>
          </a:p>
          <a:p>
            <a:r>
              <a:rPr lang="en-US" dirty="0"/>
              <a:t>Network sniffers tools are used to watch over networks as well as collect all kinds of information including diagnostic information. </a:t>
            </a:r>
          </a:p>
        </p:txBody>
      </p:sp>
    </p:spTree>
    <p:extLst>
      <p:ext uri="{BB962C8B-B14F-4D97-AF65-F5344CB8AC3E}">
        <p14:creationId xmlns:p14="http://schemas.microsoft.com/office/powerpoint/2010/main" val="426920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2DA7-4E2E-A94F-BBE4-F0781BD044E1}"/>
              </a:ext>
            </a:extLst>
          </p:cNvPr>
          <p:cNvSpPr>
            <a:spLocks noGrp="1"/>
          </p:cNvSpPr>
          <p:nvPr>
            <p:ph type="title"/>
          </p:nvPr>
        </p:nvSpPr>
        <p:spPr/>
        <p:txBody>
          <a:bodyPr/>
          <a:lstStyle/>
          <a:p>
            <a:r>
              <a:rPr lang="en-US" dirty="0"/>
              <a:t>Usages of Network Sniffer tools</a:t>
            </a:r>
          </a:p>
        </p:txBody>
      </p:sp>
      <p:sp>
        <p:nvSpPr>
          <p:cNvPr id="3" name="Content Placeholder 2">
            <a:extLst>
              <a:ext uri="{FF2B5EF4-FFF2-40B4-BE49-F238E27FC236}">
                <a16:creationId xmlns:a16="http://schemas.microsoft.com/office/drawing/2014/main" id="{FB3595DF-2C23-C645-9BC6-25BADD4C79C1}"/>
              </a:ext>
            </a:extLst>
          </p:cNvPr>
          <p:cNvSpPr>
            <a:spLocks noGrp="1"/>
          </p:cNvSpPr>
          <p:nvPr>
            <p:ph idx="1"/>
          </p:nvPr>
        </p:nvSpPr>
        <p:spPr/>
        <p:txBody>
          <a:bodyPr/>
          <a:lstStyle/>
          <a:p>
            <a:r>
              <a:rPr lang="en-US" dirty="0"/>
              <a:t>Sniffing packages used for network traffic analysis to:</a:t>
            </a:r>
          </a:p>
          <a:p>
            <a:pPr marL="914400" lvl="1" indent="-457200">
              <a:buFont typeface="+mj-lt"/>
              <a:buAutoNum type="arabicPeriod"/>
            </a:pPr>
            <a:r>
              <a:rPr lang="en-US" dirty="0"/>
              <a:t>Identify the type of network application used.</a:t>
            </a:r>
          </a:p>
          <a:p>
            <a:pPr marL="914400" lvl="1" indent="-457200">
              <a:buFont typeface="+mj-lt"/>
              <a:buAutoNum type="arabicPeriod"/>
            </a:pPr>
            <a:r>
              <a:rPr lang="en-US" dirty="0"/>
              <a:t>Identify the hosts using network.</a:t>
            </a:r>
          </a:p>
          <a:p>
            <a:pPr marL="914400" lvl="1" indent="-457200">
              <a:buFont typeface="+mj-lt"/>
              <a:buAutoNum type="arabicPeriod"/>
            </a:pPr>
            <a:r>
              <a:rPr lang="en-US" dirty="0"/>
              <a:t>Identify the bottlenecks.</a:t>
            </a:r>
          </a:p>
          <a:p>
            <a:pPr marL="914400" lvl="1" indent="-457200">
              <a:buFont typeface="+mj-lt"/>
              <a:buAutoNum type="arabicPeriod"/>
            </a:pPr>
            <a:r>
              <a:rPr lang="en-US" dirty="0"/>
              <a:t>Capture data sniffing packages used for troubleshooting of network application.</a:t>
            </a:r>
          </a:p>
          <a:p>
            <a:pPr marL="914400" lvl="1" indent="-457200">
              <a:buFont typeface="+mj-lt"/>
              <a:buAutoNum type="arabicPeriod"/>
            </a:pPr>
            <a:r>
              <a:rPr lang="en-US" dirty="0"/>
              <a:t>Create network traffic logs.</a:t>
            </a:r>
          </a:p>
        </p:txBody>
      </p:sp>
    </p:spTree>
    <p:extLst>
      <p:ext uri="{BB962C8B-B14F-4D97-AF65-F5344CB8AC3E}">
        <p14:creationId xmlns:p14="http://schemas.microsoft.com/office/powerpoint/2010/main" val="253082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9B539-C99E-9943-9BB8-986F0DD5C857}"/>
              </a:ext>
            </a:extLst>
          </p:cNvPr>
          <p:cNvSpPr>
            <a:spLocks noGrp="1"/>
          </p:cNvSpPr>
          <p:nvPr>
            <p:ph type="title"/>
          </p:nvPr>
        </p:nvSpPr>
        <p:spPr/>
        <p:txBody>
          <a:bodyPr/>
          <a:lstStyle/>
          <a:p>
            <a:r>
              <a:rPr lang="en-US" dirty="0" err="1"/>
              <a:t>TCPdump</a:t>
            </a:r>
            <a:endParaRPr lang="en-US" dirty="0"/>
          </a:p>
        </p:txBody>
      </p:sp>
      <p:sp>
        <p:nvSpPr>
          <p:cNvPr id="3" name="Content Placeholder 2">
            <a:extLst>
              <a:ext uri="{FF2B5EF4-FFF2-40B4-BE49-F238E27FC236}">
                <a16:creationId xmlns:a16="http://schemas.microsoft.com/office/drawing/2014/main" id="{CF381983-98E4-8C4D-A039-FE2BCBDB5F55}"/>
              </a:ext>
            </a:extLst>
          </p:cNvPr>
          <p:cNvSpPr>
            <a:spLocks noGrp="1"/>
          </p:cNvSpPr>
          <p:nvPr>
            <p:ph idx="1"/>
          </p:nvPr>
        </p:nvSpPr>
        <p:spPr/>
        <p:txBody>
          <a:bodyPr/>
          <a:lstStyle/>
          <a:p>
            <a:r>
              <a:rPr lang="en-US" dirty="0" err="1"/>
              <a:t>TCPdump</a:t>
            </a:r>
            <a:r>
              <a:rPr lang="en-US" dirty="0"/>
              <a:t> is a network debugging tools runs under command line. It allows user to intercept and display TCP/IP and other packets being transmitted or received over a network. </a:t>
            </a:r>
          </a:p>
          <a:p>
            <a:r>
              <a:rPr lang="en-US" dirty="0"/>
              <a:t>It is frequently used to debug applications that generate or receive network traffic.</a:t>
            </a:r>
          </a:p>
          <a:p>
            <a:r>
              <a:rPr lang="en-US" dirty="0" err="1"/>
              <a:t>TCPdump</a:t>
            </a:r>
            <a:r>
              <a:rPr lang="en-US" dirty="0"/>
              <a:t> also used for debugging the network setup itself, by determining whether all necessary routing is occurring properly, allowing the user to further isolate the source of a problem.</a:t>
            </a:r>
          </a:p>
          <a:p>
            <a:r>
              <a:rPr lang="en-US" dirty="0"/>
              <a:t>It is UNIX based tool.</a:t>
            </a:r>
          </a:p>
          <a:p>
            <a:r>
              <a:rPr lang="en-US" dirty="0"/>
              <a:t>It is used to gather data from network, decipher the bits and display the output in a semi coherent fashion. </a:t>
            </a:r>
          </a:p>
          <a:p>
            <a:r>
              <a:rPr lang="en-US" dirty="0" err="1"/>
              <a:t>TCPdump</a:t>
            </a:r>
            <a:r>
              <a:rPr lang="en-US" dirty="0"/>
              <a:t> uses the </a:t>
            </a:r>
            <a:r>
              <a:rPr lang="en-US" dirty="0" err="1"/>
              <a:t>libpcap</a:t>
            </a:r>
            <a:r>
              <a:rPr lang="en-US" dirty="0"/>
              <a:t> library to capture packets. It can be used for intercepting and displaying the communications of another user or computer. </a:t>
            </a:r>
          </a:p>
          <a:p>
            <a:r>
              <a:rPr lang="en-US" dirty="0"/>
              <a:t>Source:</a:t>
            </a:r>
          </a:p>
          <a:p>
            <a:pPr lvl="1"/>
            <a:r>
              <a:rPr lang="en-US" dirty="0">
                <a:hlinkClick r:id="rId2"/>
              </a:rPr>
              <a:t>http://www.tcpdump.org</a:t>
            </a:r>
            <a:endParaRPr lang="en-US" dirty="0"/>
          </a:p>
          <a:p>
            <a:endParaRPr lang="en-US" dirty="0"/>
          </a:p>
        </p:txBody>
      </p:sp>
    </p:spTree>
    <p:extLst>
      <p:ext uri="{BB962C8B-B14F-4D97-AF65-F5344CB8AC3E}">
        <p14:creationId xmlns:p14="http://schemas.microsoft.com/office/powerpoint/2010/main" val="98162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027A4-D31B-D74A-A4D9-468144DA754B}"/>
              </a:ext>
            </a:extLst>
          </p:cNvPr>
          <p:cNvSpPr>
            <a:spLocks noGrp="1"/>
          </p:cNvSpPr>
          <p:nvPr>
            <p:ph type="title"/>
          </p:nvPr>
        </p:nvSpPr>
        <p:spPr/>
        <p:txBody>
          <a:bodyPr/>
          <a:lstStyle/>
          <a:p>
            <a:r>
              <a:rPr lang="en-US" dirty="0"/>
              <a:t>Basic Fundamental Concept – Cont.</a:t>
            </a:r>
          </a:p>
        </p:txBody>
      </p:sp>
      <p:sp>
        <p:nvSpPr>
          <p:cNvPr id="3" name="Content Placeholder 2">
            <a:extLst>
              <a:ext uri="{FF2B5EF4-FFF2-40B4-BE49-F238E27FC236}">
                <a16:creationId xmlns:a16="http://schemas.microsoft.com/office/drawing/2014/main" id="{255B3554-4194-6043-92C0-F948EDC0D9AB}"/>
              </a:ext>
            </a:extLst>
          </p:cNvPr>
          <p:cNvSpPr>
            <a:spLocks noGrp="1"/>
          </p:cNvSpPr>
          <p:nvPr>
            <p:ph idx="1"/>
          </p:nvPr>
        </p:nvSpPr>
        <p:spPr/>
        <p:txBody>
          <a:bodyPr/>
          <a:lstStyle/>
          <a:p>
            <a:r>
              <a:rPr lang="en-US" b="1" dirty="0"/>
              <a:t>MAC Address</a:t>
            </a:r>
          </a:p>
          <a:p>
            <a:pPr lvl="1"/>
            <a:r>
              <a:rPr lang="en-US" dirty="0"/>
              <a:t>A </a:t>
            </a:r>
            <a:r>
              <a:rPr lang="en-US" dirty="0">
                <a:solidFill>
                  <a:srgbClr val="C00000"/>
                </a:solidFill>
              </a:rPr>
              <a:t>media access control address </a:t>
            </a:r>
            <a:r>
              <a:rPr lang="en-US" dirty="0"/>
              <a:t>(MAC address) is a unique identifier assigned to network interfaces for communications on the physical network segment.</a:t>
            </a:r>
          </a:p>
          <a:p>
            <a:r>
              <a:rPr lang="en-US" dirty="0"/>
              <a:t>MAC addresses are used as a </a:t>
            </a:r>
            <a:r>
              <a:rPr lang="en-US" dirty="0">
                <a:solidFill>
                  <a:srgbClr val="C00000"/>
                </a:solidFill>
              </a:rPr>
              <a:t>network address </a:t>
            </a:r>
            <a:r>
              <a:rPr lang="en-US" dirty="0"/>
              <a:t>for most IEEE 802 network technologies, including Ethernet, Wi-Fi &amp; Bluetooth.</a:t>
            </a:r>
          </a:p>
          <a:p>
            <a:r>
              <a:rPr lang="en-US" dirty="0"/>
              <a:t>It is also known as </a:t>
            </a:r>
            <a:r>
              <a:rPr lang="en-US" dirty="0">
                <a:solidFill>
                  <a:srgbClr val="C00000"/>
                </a:solidFill>
              </a:rPr>
              <a:t>physical</a:t>
            </a:r>
            <a:r>
              <a:rPr lang="en-US" dirty="0"/>
              <a:t> address or </a:t>
            </a:r>
            <a:r>
              <a:rPr lang="en-US" dirty="0">
                <a:solidFill>
                  <a:srgbClr val="C00000"/>
                </a:solidFill>
              </a:rPr>
              <a:t>hardware</a:t>
            </a:r>
            <a:r>
              <a:rPr lang="en-US" dirty="0"/>
              <a:t> address.</a:t>
            </a:r>
          </a:p>
          <a:p>
            <a:r>
              <a:rPr lang="en-IN" dirty="0"/>
              <a:t>The MAC address is a string of usually </a:t>
            </a:r>
            <a:r>
              <a:rPr lang="en-IN" dirty="0">
                <a:solidFill>
                  <a:srgbClr val="C00000"/>
                </a:solidFill>
              </a:rPr>
              <a:t>six sets of two-digits or characters</a:t>
            </a:r>
            <a:r>
              <a:rPr lang="en-IN" dirty="0"/>
              <a:t>, separated by colons. </a:t>
            </a:r>
          </a:p>
          <a:p>
            <a:r>
              <a:rPr lang="en-IN" dirty="0"/>
              <a:t>For example, consider a network adapter with the MAC address 01:0a:95:9d:58:36.</a:t>
            </a:r>
            <a:endParaRPr lang="en-US" dirty="0"/>
          </a:p>
        </p:txBody>
      </p:sp>
    </p:spTree>
    <p:extLst>
      <p:ext uri="{BB962C8B-B14F-4D97-AF65-F5344CB8AC3E}">
        <p14:creationId xmlns:p14="http://schemas.microsoft.com/office/powerpoint/2010/main" val="157364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00444-F01B-BF47-8AB1-566E7A7A4BAD}"/>
              </a:ext>
            </a:extLst>
          </p:cNvPr>
          <p:cNvSpPr>
            <a:spLocks noGrp="1"/>
          </p:cNvSpPr>
          <p:nvPr>
            <p:ph type="title"/>
          </p:nvPr>
        </p:nvSpPr>
        <p:spPr/>
        <p:txBody>
          <a:bodyPr/>
          <a:lstStyle/>
          <a:p>
            <a:r>
              <a:rPr lang="en-US" dirty="0" err="1"/>
              <a:t>TCPdump</a:t>
            </a:r>
            <a:r>
              <a:rPr lang="en-US" dirty="0"/>
              <a:t> Commands</a:t>
            </a:r>
          </a:p>
        </p:txBody>
      </p:sp>
      <p:sp>
        <p:nvSpPr>
          <p:cNvPr id="3" name="Content Placeholder 2">
            <a:extLst>
              <a:ext uri="{FF2B5EF4-FFF2-40B4-BE49-F238E27FC236}">
                <a16:creationId xmlns:a16="http://schemas.microsoft.com/office/drawing/2014/main" id="{538339B2-D832-D444-B763-E3050111D32E}"/>
              </a:ext>
            </a:extLst>
          </p:cNvPr>
          <p:cNvSpPr>
            <a:spLocks noGrp="1"/>
          </p:cNvSpPr>
          <p:nvPr>
            <p:ph idx="1"/>
          </p:nvPr>
        </p:nvSpPr>
        <p:spPr/>
        <p:txBody>
          <a:bodyPr/>
          <a:lstStyle/>
          <a:p>
            <a:r>
              <a:rPr lang="en-US" dirty="0" err="1"/>
              <a:t>TCPdump</a:t>
            </a:r>
            <a:r>
              <a:rPr lang="en-US" dirty="0"/>
              <a:t> can only be used by root user. It can decode and monitor the header data of </a:t>
            </a:r>
          </a:p>
          <a:p>
            <a:pPr lvl="1"/>
            <a:r>
              <a:rPr lang="en-US" dirty="0"/>
              <a:t>Internet protocol (IP)</a:t>
            </a:r>
          </a:p>
          <a:p>
            <a:pPr lvl="1"/>
            <a:r>
              <a:rPr lang="en-US" dirty="0"/>
              <a:t>Transmission Control Protocol (TCP)</a:t>
            </a:r>
          </a:p>
          <a:p>
            <a:pPr lvl="1"/>
            <a:r>
              <a:rPr lang="en-US" dirty="0"/>
              <a:t>User Datagram Protocol (UDP)</a:t>
            </a:r>
          </a:p>
          <a:p>
            <a:pPr lvl="1"/>
            <a:r>
              <a:rPr lang="en-US" dirty="0"/>
              <a:t>Internet Control Message Protocol (ICMP)</a:t>
            </a:r>
          </a:p>
          <a:p>
            <a:r>
              <a:rPr lang="en-US" dirty="0"/>
              <a:t>It captures packets based on a wide range user-specified criteria, and can save the traffic in different formats.</a:t>
            </a:r>
          </a:p>
          <a:p>
            <a:r>
              <a:rPr lang="en-US" dirty="0"/>
              <a:t>Syntax:</a:t>
            </a:r>
          </a:p>
          <a:p>
            <a:pPr lvl="1"/>
            <a:r>
              <a:rPr lang="en-IN" b="1" dirty="0" err="1"/>
              <a:t>tcpdump</a:t>
            </a:r>
            <a:r>
              <a:rPr lang="en-IN" dirty="0"/>
              <a:t> [ </a:t>
            </a:r>
            <a:r>
              <a:rPr lang="en-IN" b="1" dirty="0"/>
              <a:t>-</a:t>
            </a:r>
            <a:r>
              <a:rPr lang="en-IN" b="1" dirty="0" err="1"/>
              <a:t>AdDefIKlLnNOpqRStuUvxX</a:t>
            </a:r>
            <a:r>
              <a:rPr lang="en-IN" dirty="0"/>
              <a:t> ] [ </a:t>
            </a:r>
            <a:r>
              <a:rPr lang="en-IN" b="1" dirty="0"/>
              <a:t>-B</a:t>
            </a:r>
            <a:r>
              <a:rPr lang="en-IN" dirty="0"/>
              <a:t> </a:t>
            </a:r>
            <a:r>
              <a:rPr lang="en-IN" i="1" dirty="0" err="1"/>
              <a:t>buffer_size</a:t>
            </a:r>
            <a:r>
              <a:rPr lang="en-IN" dirty="0"/>
              <a:t> ] [ </a:t>
            </a:r>
            <a:r>
              <a:rPr lang="en-IN" b="1" dirty="0"/>
              <a:t>-c</a:t>
            </a:r>
            <a:r>
              <a:rPr lang="en-IN" dirty="0"/>
              <a:t> </a:t>
            </a:r>
            <a:r>
              <a:rPr lang="en-IN" i="1" dirty="0"/>
              <a:t>count</a:t>
            </a:r>
            <a:r>
              <a:rPr lang="en-IN" dirty="0"/>
              <a:t> ]</a:t>
            </a:r>
          </a:p>
          <a:p>
            <a:pPr marL="457200" lvl="1" indent="0">
              <a:buNone/>
            </a:pPr>
            <a:r>
              <a:rPr lang="en-IN" dirty="0"/>
              <a:t>	[ </a:t>
            </a:r>
            <a:r>
              <a:rPr lang="en-IN" b="1" dirty="0"/>
              <a:t>-C</a:t>
            </a:r>
            <a:r>
              <a:rPr lang="en-IN" dirty="0"/>
              <a:t> </a:t>
            </a:r>
            <a:r>
              <a:rPr lang="en-IN" i="1" dirty="0" err="1"/>
              <a:t>file_size</a:t>
            </a:r>
            <a:r>
              <a:rPr lang="en-IN" dirty="0"/>
              <a:t> ] [ </a:t>
            </a:r>
            <a:r>
              <a:rPr lang="en-IN" b="1" dirty="0"/>
              <a:t>-G</a:t>
            </a:r>
            <a:r>
              <a:rPr lang="en-IN" dirty="0"/>
              <a:t> </a:t>
            </a:r>
            <a:r>
              <a:rPr lang="en-IN" i="1" dirty="0" err="1"/>
              <a:t>rotate_seconds</a:t>
            </a:r>
            <a:r>
              <a:rPr lang="en-IN" dirty="0"/>
              <a:t> ] [ </a:t>
            </a:r>
            <a:r>
              <a:rPr lang="en-IN" b="1" dirty="0"/>
              <a:t>-</a:t>
            </a:r>
            <a:r>
              <a:rPr lang="en-IN" b="1" dirty="0" err="1"/>
              <a:t>F</a:t>
            </a:r>
            <a:r>
              <a:rPr lang="en-IN" i="1" dirty="0" err="1"/>
              <a:t>file</a:t>
            </a:r>
            <a:r>
              <a:rPr lang="en-IN" dirty="0"/>
              <a:t> ][ </a:t>
            </a:r>
            <a:r>
              <a:rPr lang="en-IN" b="1" dirty="0"/>
              <a:t>-</a:t>
            </a:r>
            <a:r>
              <a:rPr lang="en-IN" b="1" dirty="0" err="1"/>
              <a:t>i</a:t>
            </a:r>
            <a:r>
              <a:rPr lang="en-IN" dirty="0"/>
              <a:t> </a:t>
            </a:r>
            <a:r>
              <a:rPr lang="en-IN" i="1" dirty="0"/>
              <a:t>interface</a:t>
            </a:r>
            <a:r>
              <a:rPr lang="en-IN" dirty="0"/>
              <a:t> ] [ </a:t>
            </a:r>
            <a:r>
              <a:rPr lang="en-IN" b="1" dirty="0"/>
              <a:t>-m</a:t>
            </a:r>
            <a:r>
              <a:rPr lang="en-IN" dirty="0"/>
              <a:t> </a:t>
            </a:r>
            <a:r>
              <a:rPr lang="en-IN" i="1" dirty="0"/>
              <a:t>module</a:t>
            </a:r>
            <a:r>
              <a:rPr lang="en-IN" dirty="0"/>
              <a:t> ] [ </a:t>
            </a:r>
            <a:r>
              <a:rPr lang="en-IN" b="1" dirty="0"/>
              <a:t>-M</a:t>
            </a:r>
            <a:r>
              <a:rPr lang="en-IN" dirty="0"/>
              <a:t> </a:t>
            </a:r>
            <a:r>
              <a:rPr lang="en-IN" i="1" dirty="0"/>
              <a:t>secret</a:t>
            </a:r>
            <a:r>
              <a:rPr lang="en-IN" dirty="0"/>
              <a:t> ][ </a:t>
            </a:r>
            <a:r>
              <a:rPr lang="en-IN" b="1" dirty="0"/>
              <a:t>-r</a:t>
            </a:r>
            <a:r>
              <a:rPr lang="en-IN" dirty="0"/>
              <a:t> </a:t>
            </a:r>
            <a:r>
              <a:rPr lang="en-IN" i="1" dirty="0"/>
              <a:t>file</a:t>
            </a:r>
            <a:r>
              <a:rPr lang="en-IN" dirty="0"/>
              <a:t> ] [ </a:t>
            </a:r>
            <a:r>
              <a:rPr lang="en-IN" b="1" dirty="0"/>
              <a:t>-s</a:t>
            </a:r>
            <a:r>
              <a:rPr lang="en-IN" dirty="0"/>
              <a:t> </a:t>
            </a:r>
            <a:r>
              <a:rPr lang="en-IN" i="1" dirty="0" err="1"/>
              <a:t>snaplen</a:t>
            </a:r>
            <a:r>
              <a:rPr lang="en-IN" dirty="0"/>
              <a:t> ] [ </a:t>
            </a:r>
            <a:r>
              <a:rPr lang="en-IN" b="1" dirty="0"/>
              <a:t>-	T</a:t>
            </a:r>
            <a:r>
              <a:rPr lang="en-IN" dirty="0"/>
              <a:t> </a:t>
            </a:r>
            <a:r>
              <a:rPr lang="en-IN" i="1" dirty="0"/>
              <a:t>type</a:t>
            </a:r>
            <a:r>
              <a:rPr lang="en-IN" dirty="0"/>
              <a:t> ] [ </a:t>
            </a:r>
            <a:r>
              <a:rPr lang="en-IN" b="1" dirty="0"/>
              <a:t>-w</a:t>
            </a:r>
            <a:r>
              <a:rPr lang="en-IN" dirty="0"/>
              <a:t> </a:t>
            </a:r>
            <a:r>
              <a:rPr lang="en-IN" i="1" dirty="0"/>
              <a:t>file</a:t>
            </a:r>
            <a:r>
              <a:rPr lang="en-IN" dirty="0"/>
              <a:t>][ </a:t>
            </a:r>
            <a:r>
              <a:rPr lang="en-IN" b="1" dirty="0"/>
              <a:t>-W</a:t>
            </a:r>
            <a:r>
              <a:rPr lang="en-IN" dirty="0"/>
              <a:t> </a:t>
            </a:r>
            <a:r>
              <a:rPr lang="en-IN" i="1" dirty="0" err="1"/>
              <a:t>filecount</a:t>
            </a:r>
            <a:r>
              <a:rPr lang="en-IN" dirty="0"/>
              <a:t> ][ </a:t>
            </a:r>
            <a:r>
              <a:rPr lang="en-IN" b="1" dirty="0"/>
              <a:t>-E</a:t>
            </a:r>
            <a:r>
              <a:rPr lang="en-IN" dirty="0"/>
              <a:t> </a:t>
            </a:r>
            <a:r>
              <a:rPr lang="en-IN" i="1" dirty="0" err="1"/>
              <a:t>spi@ipaddr</a:t>
            </a:r>
            <a:r>
              <a:rPr lang="en-IN" i="1" dirty="0"/>
              <a:t> </a:t>
            </a:r>
            <a:r>
              <a:rPr lang="en-IN" i="1" dirty="0" err="1"/>
              <a:t>algo:secret</a:t>
            </a:r>
            <a:r>
              <a:rPr lang="en-IN" i="1" dirty="0"/>
              <a:t>,...</a:t>
            </a:r>
            <a:r>
              <a:rPr lang="en-IN" dirty="0"/>
              <a:t> ][ </a:t>
            </a:r>
            <a:r>
              <a:rPr lang="en-IN" b="1" dirty="0"/>
              <a:t>-y</a:t>
            </a:r>
            <a:r>
              <a:rPr lang="en-IN" dirty="0"/>
              <a:t> </a:t>
            </a:r>
            <a:r>
              <a:rPr lang="en-IN" i="1" dirty="0" err="1"/>
              <a:t>datalinktype</a:t>
            </a:r>
            <a:r>
              <a:rPr lang="en-IN" dirty="0"/>
              <a:t> ] [ </a:t>
            </a:r>
            <a:r>
              <a:rPr lang="en-IN" b="1" dirty="0"/>
              <a:t>-z</a:t>
            </a:r>
            <a:r>
              <a:rPr lang="en-IN" dirty="0"/>
              <a:t> </a:t>
            </a:r>
            <a:r>
              <a:rPr lang="en-IN" i="1" dirty="0" err="1"/>
              <a:t>postrotate</a:t>
            </a:r>
            <a:r>
              <a:rPr lang="en-IN" i="1" dirty="0"/>
              <a:t>-command</a:t>
            </a:r>
            <a:r>
              <a:rPr lang="en-IN" dirty="0"/>
              <a:t> ] [ </a:t>
            </a:r>
            <a:r>
              <a:rPr lang="en-IN" b="1" dirty="0"/>
              <a:t>-	Z</a:t>
            </a:r>
            <a:r>
              <a:rPr lang="en-IN" dirty="0"/>
              <a:t> </a:t>
            </a:r>
            <a:r>
              <a:rPr lang="en-IN" i="1" dirty="0"/>
              <a:t>user</a:t>
            </a:r>
            <a:r>
              <a:rPr lang="en-IN" dirty="0"/>
              <a:t> ] [ </a:t>
            </a:r>
            <a:r>
              <a:rPr lang="en-IN" i="1" dirty="0"/>
              <a:t>expression</a:t>
            </a:r>
            <a:r>
              <a:rPr lang="en-IN" dirty="0"/>
              <a:t> ]</a:t>
            </a:r>
            <a:endParaRPr lang="en-US" dirty="0"/>
          </a:p>
        </p:txBody>
      </p:sp>
    </p:spTree>
    <p:extLst>
      <p:ext uri="{BB962C8B-B14F-4D97-AF65-F5344CB8AC3E}">
        <p14:creationId xmlns:p14="http://schemas.microsoft.com/office/powerpoint/2010/main" val="388963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DCF73-0BF4-A34B-AB7D-6332F11882F1}"/>
              </a:ext>
            </a:extLst>
          </p:cNvPr>
          <p:cNvSpPr>
            <a:spLocks noGrp="1"/>
          </p:cNvSpPr>
          <p:nvPr>
            <p:ph type="title"/>
          </p:nvPr>
        </p:nvSpPr>
        <p:spPr/>
        <p:txBody>
          <a:bodyPr/>
          <a:lstStyle/>
          <a:p>
            <a:r>
              <a:rPr lang="en-US" dirty="0" err="1"/>
              <a:t>TCPdump</a:t>
            </a:r>
            <a:r>
              <a:rPr lang="en-US" dirty="0"/>
              <a:t> Commands Example</a:t>
            </a:r>
          </a:p>
        </p:txBody>
      </p:sp>
      <p:sp>
        <p:nvSpPr>
          <p:cNvPr id="3" name="Content Placeholder 2">
            <a:extLst>
              <a:ext uri="{FF2B5EF4-FFF2-40B4-BE49-F238E27FC236}">
                <a16:creationId xmlns:a16="http://schemas.microsoft.com/office/drawing/2014/main" id="{8B114A17-5C8D-4047-AA0E-C14E72A89BF1}"/>
              </a:ext>
            </a:extLst>
          </p:cNvPr>
          <p:cNvSpPr>
            <a:spLocks noGrp="1"/>
          </p:cNvSpPr>
          <p:nvPr>
            <p:ph idx="1"/>
          </p:nvPr>
        </p:nvSpPr>
        <p:spPr/>
        <p:txBody>
          <a:bodyPr/>
          <a:lstStyle/>
          <a:p>
            <a:r>
              <a:rPr lang="en-IN" dirty="0"/>
              <a:t>To print all packets arriving at or departing from </a:t>
            </a:r>
            <a:r>
              <a:rPr lang="en-IN" i="1" dirty="0"/>
              <a:t>sundown</a:t>
            </a:r>
            <a:r>
              <a:rPr lang="en-IN" dirty="0"/>
              <a:t>:</a:t>
            </a:r>
          </a:p>
          <a:p>
            <a:pPr lvl="1"/>
            <a:r>
              <a:rPr lang="en-IN" b="1" dirty="0"/>
              <a:t>$ </a:t>
            </a:r>
            <a:r>
              <a:rPr lang="en-IN" b="1" dirty="0" err="1"/>
              <a:t>tcpdump</a:t>
            </a:r>
            <a:r>
              <a:rPr lang="en-IN" b="1" dirty="0"/>
              <a:t> host sundown</a:t>
            </a:r>
            <a:r>
              <a:rPr lang="en-IN" dirty="0"/>
              <a:t> </a:t>
            </a:r>
          </a:p>
          <a:p>
            <a:r>
              <a:rPr lang="en-IN" dirty="0"/>
              <a:t>To print traffic between </a:t>
            </a:r>
            <a:r>
              <a:rPr lang="en-IN" i="1" dirty="0" err="1"/>
              <a:t>helios</a:t>
            </a:r>
            <a:r>
              <a:rPr lang="en-IN" dirty="0"/>
              <a:t> and either </a:t>
            </a:r>
            <a:r>
              <a:rPr lang="en-IN" i="1" dirty="0"/>
              <a:t>hot</a:t>
            </a:r>
            <a:r>
              <a:rPr lang="en-IN" dirty="0"/>
              <a:t> or </a:t>
            </a:r>
            <a:r>
              <a:rPr lang="en-IN" i="1" dirty="0"/>
              <a:t>ace</a:t>
            </a:r>
            <a:r>
              <a:rPr lang="en-IN" dirty="0"/>
              <a:t>:</a:t>
            </a:r>
          </a:p>
          <a:p>
            <a:pPr lvl="1"/>
            <a:r>
              <a:rPr lang="en-IN" b="1" dirty="0"/>
              <a:t>$ </a:t>
            </a:r>
            <a:r>
              <a:rPr lang="en-IN" b="1" dirty="0" err="1"/>
              <a:t>tcpdump</a:t>
            </a:r>
            <a:r>
              <a:rPr lang="en-IN" b="1" dirty="0"/>
              <a:t> host </a:t>
            </a:r>
            <a:r>
              <a:rPr lang="en-IN" b="1" dirty="0" err="1"/>
              <a:t>helios</a:t>
            </a:r>
            <a:r>
              <a:rPr lang="en-IN" b="1" dirty="0"/>
              <a:t> and \( hot or ace \)</a:t>
            </a:r>
            <a:r>
              <a:rPr lang="en-IN" dirty="0"/>
              <a:t> </a:t>
            </a:r>
          </a:p>
          <a:p>
            <a:r>
              <a:rPr lang="en-IN" dirty="0"/>
              <a:t>To print all IP packets between </a:t>
            </a:r>
            <a:r>
              <a:rPr lang="en-IN" i="1" dirty="0"/>
              <a:t>ace</a:t>
            </a:r>
            <a:r>
              <a:rPr lang="en-IN" dirty="0"/>
              <a:t> and any host except </a:t>
            </a:r>
            <a:r>
              <a:rPr lang="en-IN" i="1" dirty="0" err="1"/>
              <a:t>helios</a:t>
            </a:r>
            <a:r>
              <a:rPr lang="en-IN" dirty="0"/>
              <a:t>:</a:t>
            </a:r>
          </a:p>
          <a:p>
            <a:pPr lvl="1"/>
            <a:r>
              <a:rPr lang="en-IN" b="1" dirty="0"/>
              <a:t>$ </a:t>
            </a:r>
            <a:r>
              <a:rPr lang="en-IN" b="1" dirty="0" err="1"/>
              <a:t>tcpdump</a:t>
            </a:r>
            <a:r>
              <a:rPr lang="en-IN" b="1" dirty="0"/>
              <a:t> </a:t>
            </a:r>
            <a:r>
              <a:rPr lang="en-IN" b="1" dirty="0" err="1"/>
              <a:t>ip</a:t>
            </a:r>
            <a:r>
              <a:rPr lang="en-IN" b="1" dirty="0"/>
              <a:t> host ace and not </a:t>
            </a:r>
            <a:r>
              <a:rPr lang="en-IN" b="1" dirty="0" err="1"/>
              <a:t>helios</a:t>
            </a:r>
            <a:r>
              <a:rPr lang="en-IN" dirty="0"/>
              <a:t> </a:t>
            </a:r>
          </a:p>
          <a:p>
            <a:r>
              <a:rPr lang="en-IN" dirty="0"/>
              <a:t>To print all traffic between local hosts and hosts at Berkeley:</a:t>
            </a:r>
          </a:p>
          <a:p>
            <a:pPr lvl="1"/>
            <a:r>
              <a:rPr lang="en-IN" b="1" dirty="0"/>
              <a:t>$ </a:t>
            </a:r>
            <a:r>
              <a:rPr lang="en-IN" b="1" dirty="0" err="1"/>
              <a:t>tcpdump</a:t>
            </a:r>
            <a:r>
              <a:rPr lang="en-IN" b="1" dirty="0"/>
              <a:t> net </a:t>
            </a:r>
            <a:r>
              <a:rPr lang="en-IN" b="1" dirty="0" err="1"/>
              <a:t>ucb</a:t>
            </a:r>
            <a:r>
              <a:rPr lang="en-IN" b="1" dirty="0"/>
              <a:t>-ether</a:t>
            </a:r>
            <a:r>
              <a:rPr lang="en-IN" dirty="0"/>
              <a:t> </a:t>
            </a:r>
          </a:p>
          <a:p>
            <a:r>
              <a:rPr lang="en-IN" dirty="0"/>
              <a:t>To print all ftp traffic through internet gateway </a:t>
            </a:r>
            <a:r>
              <a:rPr lang="en-IN" i="1" dirty="0" err="1"/>
              <a:t>snup</a:t>
            </a:r>
            <a:r>
              <a:rPr lang="en-IN" dirty="0"/>
              <a:t>: (note that the expression is quoted to prevent the shell from (mis-)interpreting the parentheses):</a:t>
            </a:r>
          </a:p>
          <a:p>
            <a:pPr lvl="1"/>
            <a:r>
              <a:rPr lang="en-IN" b="1" dirty="0"/>
              <a:t>$ </a:t>
            </a:r>
            <a:r>
              <a:rPr lang="en-IN" b="1" dirty="0" err="1"/>
              <a:t>tcpdump</a:t>
            </a:r>
            <a:r>
              <a:rPr lang="en-IN" b="1" dirty="0"/>
              <a:t> </a:t>
            </a:r>
            <a:r>
              <a:rPr lang="en-IN" b="1" dirty="0" err="1"/>
              <a:t>ip</a:t>
            </a:r>
            <a:r>
              <a:rPr lang="en-IN" b="1" dirty="0"/>
              <a:t> and not net </a:t>
            </a:r>
            <a:r>
              <a:rPr lang="en-IN" i="1" dirty="0" err="1"/>
              <a:t>localnet</a:t>
            </a:r>
            <a:r>
              <a:rPr lang="en-IN" dirty="0"/>
              <a:t> </a:t>
            </a:r>
          </a:p>
        </p:txBody>
      </p:sp>
    </p:spTree>
    <p:extLst>
      <p:ext uri="{BB962C8B-B14F-4D97-AF65-F5344CB8AC3E}">
        <p14:creationId xmlns:p14="http://schemas.microsoft.com/office/powerpoint/2010/main" val="377625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BF2F3-7283-7C41-969F-17EC68ED5325}"/>
              </a:ext>
            </a:extLst>
          </p:cNvPr>
          <p:cNvSpPr>
            <a:spLocks noGrp="1"/>
          </p:cNvSpPr>
          <p:nvPr>
            <p:ph type="title"/>
          </p:nvPr>
        </p:nvSpPr>
        <p:spPr/>
        <p:txBody>
          <a:bodyPr/>
          <a:lstStyle/>
          <a:p>
            <a:r>
              <a:rPr lang="en-US" dirty="0"/>
              <a:t>Output of </a:t>
            </a:r>
            <a:r>
              <a:rPr lang="en-US" dirty="0" err="1"/>
              <a:t>TCPdump</a:t>
            </a:r>
            <a:endParaRPr lang="en-US" dirty="0"/>
          </a:p>
        </p:txBody>
      </p:sp>
      <p:sp>
        <p:nvSpPr>
          <p:cNvPr id="3" name="Content Placeholder 2">
            <a:extLst>
              <a:ext uri="{FF2B5EF4-FFF2-40B4-BE49-F238E27FC236}">
                <a16:creationId xmlns:a16="http://schemas.microsoft.com/office/drawing/2014/main" id="{23FE9998-2824-4648-9221-2D86652ABA12}"/>
              </a:ext>
            </a:extLst>
          </p:cNvPr>
          <p:cNvSpPr>
            <a:spLocks noGrp="1"/>
          </p:cNvSpPr>
          <p:nvPr>
            <p:ph idx="1"/>
          </p:nvPr>
        </p:nvSpPr>
        <p:spPr/>
        <p:txBody>
          <a:bodyPr/>
          <a:lstStyle/>
          <a:p>
            <a:r>
              <a:rPr lang="en-US" dirty="0" err="1"/>
              <a:t>TCPdump</a:t>
            </a:r>
            <a:r>
              <a:rPr lang="en-US" dirty="0"/>
              <a:t> or </a:t>
            </a:r>
            <a:r>
              <a:rPr lang="en-US" dirty="0" err="1"/>
              <a:t>Windump</a:t>
            </a:r>
            <a:r>
              <a:rPr lang="en-US" dirty="0"/>
              <a:t> has default output length of the size of datagram is 68 bytes.</a:t>
            </a:r>
          </a:p>
          <a:p>
            <a:r>
              <a:rPr lang="en-US" dirty="0" err="1"/>
              <a:t>TCPdump</a:t>
            </a:r>
            <a:r>
              <a:rPr lang="en-US" dirty="0"/>
              <a:t> does not collect whole output for display.</a:t>
            </a:r>
          </a:p>
          <a:p>
            <a:endParaRPr lang="en-US" dirty="0"/>
          </a:p>
        </p:txBody>
      </p:sp>
      <p:sp>
        <p:nvSpPr>
          <p:cNvPr id="4" name="Rounded Rectangle 3">
            <a:extLst>
              <a:ext uri="{FF2B5EF4-FFF2-40B4-BE49-F238E27FC236}">
                <a16:creationId xmlns:a16="http://schemas.microsoft.com/office/drawing/2014/main" id="{9D8E83DD-E41C-0D44-BC4C-856B2B9AFDEF}"/>
              </a:ext>
            </a:extLst>
          </p:cNvPr>
          <p:cNvSpPr/>
          <p:nvPr/>
        </p:nvSpPr>
        <p:spPr>
          <a:xfrm>
            <a:off x="1367741" y="2442258"/>
            <a:ext cx="9456517" cy="1805650"/>
          </a:xfrm>
          <a:prstGeom prst="roundRect">
            <a:avLst/>
          </a:prstGeom>
          <a:gradFill flip="none" rotWithShape="1">
            <a:gsLst>
              <a:gs pos="0">
                <a:schemeClr val="tx2">
                  <a:lumMod val="75000"/>
                </a:schemeClr>
              </a:gs>
              <a:gs pos="50000">
                <a:schemeClr val="tx2">
                  <a:lumMod val="60000"/>
                  <a:lumOff val="40000"/>
                </a:schemeClr>
              </a:gs>
              <a:gs pos="100000">
                <a:schemeClr val="tx2">
                  <a:lumMod val="40000"/>
                  <a:lumOff val="60000"/>
                </a:schemeClr>
              </a:gs>
            </a:gsLst>
            <a:lin ang="13500000" scaled="1"/>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a:solidFill>
                  <a:schemeClr val="tx1"/>
                </a:solidFill>
              </a:rPr>
              <a:t>Output of </a:t>
            </a:r>
            <a:r>
              <a:rPr lang="en-US" sz="2400" dirty="0" err="1">
                <a:solidFill>
                  <a:schemeClr val="tx1"/>
                </a:solidFill>
              </a:rPr>
              <a:t>TCPdump</a:t>
            </a:r>
            <a:r>
              <a:rPr lang="en-US" sz="2400" dirty="0">
                <a:solidFill>
                  <a:schemeClr val="tx1"/>
                </a:solidFill>
              </a:rPr>
              <a:t> = Frame Header + IP Header + TCP Header + TCP Data</a:t>
            </a:r>
          </a:p>
          <a:p>
            <a:pPr algn="ctr"/>
            <a:endParaRPr lang="en-US" sz="2400" dirty="0">
              <a:solidFill>
                <a:schemeClr val="tx1"/>
              </a:solidFill>
            </a:endParaRPr>
          </a:p>
          <a:p>
            <a:pPr algn="ctr"/>
            <a:r>
              <a:rPr lang="en-US" sz="3200" dirty="0">
                <a:solidFill>
                  <a:schemeClr val="tx1"/>
                </a:solidFill>
              </a:rPr>
              <a:t>68 bytes = 14 bytes + 20 bytes + 20 bytes + 14 bytes</a:t>
            </a:r>
          </a:p>
        </p:txBody>
      </p:sp>
    </p:spTree>
    <p:extLst>
      <p:ext uri="{BB962C8B-B14F-4D97-AF65-F5344CB8AC3E}">
        <p14:creationId xmlns:p14="http://schemas.microsoft.com/office/powerpoint/2010/main" val="239834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1C742-E905-1343-B3D8-992CE44FBBF2}"/>
              </a:ext>
            </a:extLst>
          </p:cNvPr>
          <p:cNvSpPr>
            <a:spLocks noGrp="1"/>
          </p:cNvSpPr>
          <p:nvPr>
            <p:ph type="title"/>
          </p:nvPr>
        </p:nvSpPr>
        <p:spPr/>
        <p:txBody>
          <a:bodyPr/>
          <a:lstStyle/>
          <a:p>
            <a:r>
              <a:rPr lang="en-US" dirty="0" err="1"/>
              <a:t>Windump</a:t>
            </a:r>
            <a:endParaRPr lang="en-US" dirty="0"/>
          </a:p>
        </p:txBody>
      </p:sp>
      <p:sp>
        <p:nvSpPr>
          <p:cNvPr id="3" name="Content Placeholder 2">
            <a:extLst>
              <a:ext uri="{FF2B5EF4-FFF2-40B4-BE49-F238E27FC236}">
                <a16:creationId xmlns:a16="http://schemas.microsoft.com/office/drawing/2014/main" id="{D2A7134E-EA3D-A141-91AB-2E51D41CF511}"/>
              </a:ext>
            </a:extLst>
          </p:cNvPr>
          <p:cNvSpPr>
            <a:spLocks noGrp="1"/>
          </p:cNvSpPr>
          <p:nvPr>
            <p:ph idx="1"/>
          </p:nvPr>
        </p:nvSpPr>
        <p:spPr/>
        <p:txBody>
          <a:bodyPr/>
          <a:lstStyle/>
          <a:p>
            <a:r>
              <a:rPr lang="en-US" dirty="0"/>
              <a:t>It is a free version of </a:t>
            </a:r>
            <a:r>
              <a:rPr lang="en-US" dirty="0" err="1"/>
              <a:t>TCPdump</a:t>
            </a:r>
            <a:r>
              <a:rPr lang="en-US" dirty="0"/>
              <a:t> for windows. </a:t>
            </a:r>
            <a:r>
              <a:rPr lang="en-US" dirty="0" err="1"/>
              <a:t>Windump</a:t>
            </a:r>
            <a:r>
              <a:rPr lang="en-US" dirty="0"/>
              <a:t> comes in two parts.</a:t>
            </a:r>
          </a:p>
          <a:p>
            <a:pPr marL="914400" lvl="1" indent="-457200">
              <a:buFont typeface="+mj-lt"/>
              <a:buAutoNum type="arabicPeriod"/>
            </a:pPr>
            <a:r>
              <a:rPr lang="en-US" dirty="0" err="1"/>
              <a:t>WinPcap</a:t>
            </a:r>
            <a:r>
              <a:rPr lang="en-US" dirty="0"/>
              <a:t>: It is a set of network capture drivers which uses to obtain packet-level access to network interfaces in the computer.</a:t>
            </a:r>
          </a:p>
          <a:p>
            <a:pPr marL="914400" lvl="1" indent="-457200">
              <a:buFont typeface="+mj-lt"/>
              <a:buAutoNum type="arabicPeriod"/>
            </a:pPr>
            <a:r>
              <a:rPr lang="en-US" dirty="0" err="1"/>
              <a:t>Windump</a:t>
            </a:r>
            <a:r>
              <a:rPr lang="en-US" dirty="0"/>
              <a:t> a program itself is invoked from the command line after installing the </a:t>
            </a:r>
            <a:r>
              <a:rPr lang="en-US" dirty="0" err="1"/>
              <a:t>WinPcap</a:t>
            </a:r>
            <a:r>
              <a:rPr lang="en-US" dirty="0"/>
              <a:t> library.</a:t>
            </a:r>
          </a:p>
          <a:p>
            <a:pPr marL="369888" indent="-457200"/>
            <a:r>
              <a:rPr lang="en-US" dirty="0" err="1"/>
              <a:t>Windump</a:t>
            </a:r>
            <a:r>
              <a:rPr lang="en-US" dirty="0"/>
              <a:t> supports all </a:t>
            </a:r>
            <a:r>
              <a:rPr lang="en-US" dirty="0" err="1"/>
              <a:t>TCPdump’s</a:t>
            </a:r>
            <a:r>
              <a:rPr lang="en-US" dirty="0"/>
              <a:t> flags, parameters and settings.</a:t>
            </a:r>
          </a:p>
          <a:p>
            <a:pPr marL="369888" indent="-457200"/>
            <a:r>
              <a:rPr lang="en-US" dirty="0"/>
              <a:t>Source:</a:t>
            </a:r>
          </a:p>
          <a:p>
            <a:pPr marL="914400" lvl="1" indent="-457200"/>
            <a:r>
              <a:rPr lang="en-US" dirty="0">
                <a:hlinkClick r:id="rId2"/>
              </a:rPr>
              <a:t>https://www.winpcap.org/</a:t>
            </a:r>
            <a:endParaRPr lang="en-US" dirty="0"/>
          </a:p>
          <a:p>
            <a:pPr marL="369888" indent="-457200"/>
            <a:r>
              <a:rPr lang="en-US" dirty="0"/>
              <a:t>Syntax:</a:t>
            </a:r>
          </a:p>
          <a:p>
            <a:pPr marL="914400" lvl="1" indent="-457200"/>
            <a:r>
              <a:rPr lang="en-US" dirty="0"/>
              <a:t>C:\&gt; </a:t>
            </a:r>
            <a:r>
              <a:rPr lang="en-US" dirty="0" err="1"/>
              <a:t>windump</a:t>
            </a:r>
            <a:r>
              <a:rPr lang="en-US" dirty="0"/>
              <a:t> [-</a:t>
            </a:r>
            <a:r>
              <a:rPr lang="en-US" dirty="0" err="1"/>
              <a:t>aBdDeflnNOpqRStvxX</a:t>
            </a:r>
            <a:r>
              <a:rPr lang="en-US" dirty="0"/>
              <a:t>] [-c count ] [-F file ]</a:t>
            </a:r>
          </a:p>
          <a:p>
            <a:pPr marL="457200" lvl="1" indent="0">
              <a:buNone/>
            </a:pPr>
            <a:r>
              <a:rPr lang="en-US" dirty="0"/>
              <a:t>	[ -I interface ] [ -m module ] [-r file ]</a:t>
            </a:r>
          </a:p>
          <a:p>
            <a:pPr marL="457200" lvl="1" indent="0">
              <a:buNone/>
            </a:pPr>
            <a:r>
              <a:rPr lang="en-US" dirty="0"/>
              <a:t>	[ -s </a:t>
            </a:r>
            <a:r>
              <a:rPr lang="en-US" dirty="0" err="1"/>
              <a:t>snaplen</a:t>
            </a:r>
            <a:r>
              <a:rPr lang="en-US" dirty="0"/>
              <a:t> ] [ -T type ] [ -w file ]</a:t>
            </a:r>
          </a:p>
          <a:p>
            <a:pPr marL="457200" lvl="1" indent="0">
              <a:buNone/>
            </a:pPr>
            <a:r>
              <a:rPr lang="en-US" dirty="0"/>
              <a:t>	[ -E </a:t>
            </a:r>
            <a:r>
              <a:rPr lang="en-US" dirty="0" err="1"/>
              <a:t>algo:secret</a:t>
            </a:r>
            <a:r>
              <a:rPr lang="en-US" dirty="0"/>
              <a:t> ] [ expression ]</a:t>
            </a:r>
          </a:p>
        </p:txBody>
      </p:sp>
    </p:spTree>
    <p:extLst>
      <p:ext uri="{BB962C8B-B14F-4D97-AF65-F5344CB8AC3E}">
        <p14:creationId xmlns:p14="http://schemas.microsoft.com/office/powerpoint/2010/main" val="240257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B2D6A-E9D1-EC45-916F-750682AAEC04}"/>
              </a:ext>
            </a:extLst>
          </p:cNvPr>
          <p:cNvSpPr>
            <a:spLocks noGrp="1"/>
          </p:cNvSpPr>
          <p:nvPr>
            <p:ph type="title"/>
          </p:nvPr>
        </p:nvSpPr>
        <p:spPr/>
        <p:txBody>
          <a:bodyPr/>
          <a:lstStyle/>
          <a:p>
            <a:r>
              <a:rPr lang="en-US" dirty="0" err="1"/>
              <a:t>Windump</a:t>
            </a:r>
            <a:r>
              <a:rPr lang="en-US" dirty="0"/>
              <a:t> Example</a:t>
            </a:r>
          </a:p>
        </p:txBody>
      </p:sp>
      <p:sp>
        <p:nvSpPr>
          <p:cNvPr id="3" name="Content Placeholder 2">
            <a:extLst>
              <a:ext uri="{FF2B5EF4-FFF2-40B4-BE49-F238E27FC236}">
                <a16:creationId xmlns:a16="http://schemas.microsoft.com/office/drawing/2014/main" id="{D20718BE-DB62-6F4D-8669-1ED7943DA2B0}"/>
              </a:ext>
            </a:extLst>
          </p:cNvPr>
          <p:cNvSpPr>
            <a:spLocks noGrp="1"/>
          </p:cNvSpPr>
          <p:nvPr>
            <p:ph idx="1"/>
          </p:nvPr>
        </p:nvSpPr>
        <p:spPr/>
        <p:txBody>
          <a:bodyPr/>
          <a:lstStyle/>
          <a:p>
            <a:r>
              <a:rPr lang="en-US" dirty="0"/>
              <a:t>See all packets in the capture file</a:t>
            </a:r>
          </a:p>
          <a:p>
            <a:pPr lvl="1"/>
            <a:r>
              <a:rPr lang="en-US" dirty="0" err="1"/>
              <a:t>windump</a:t>
            </a:r>
            <a:r>
              <a:rPr lang="en-US" dirty="0"/>
              <a:t> -n -r </a:t>
            </a:r>
            <a:r>
              <a:rPr lang="en-US" dirty="0" err="1"/>
              <a:t>filename.pcap</a:t>
            </a:r>
            <a:endParaRPr lang="en-US" dirty="0"/>
          </a:p>
          <a:p>
            <a:r>
              <a:rPr lang="en-US" dirty="0"/>
              <a:t>Show only the first 2 packets</a:t>
            </a:r>
          </a:p>
          <a:p>
            <a:pPr lvl="1"/>
            <a:r>
              <a:rPr lang="en-US" dirty="0" err="1"/>
              <a:t>windump</a:t>
            </a:r>
            <a:r>
              <a:rPr lang="en-US" dirty="0"/>
              <a:t> -n -r </a:t>
            </a:r>
            <a:r>
              <a:rPr lang="en-US" dirty="0" err="1"/>
              <a:t>flename.pcap</a:t>
            </a:r>
            <a:r>
              <a:rPr lang="en-US" dirty="0"/>
              <a:t> -c 2</a:t>
            </a:r>
          </a:p>
          <a:p>
            <a:r>
              <a:rPr lang="en-US" dirty="0"/>
              <a:t>Tracking host by source MAC address</a:t>
            </a:r>
          </a:p>
          <a:p>
            <a:pPr lvl="1"/>
            <a:r>
              <a:rPr lang="en-US" dirty="0" err="1"/>
              <a:t>windump</a:t>
            </a:r>
            <a:r>
              <a:rPr lang="en-US" dirty="0"/>
              <a:t> -n -r </a:t>
            </a:r>
            <a:r>
              <a:rPr lang="en-US" dirty="0" err="1"/>
              <a:t>filename.pcap</a:t>
            </a:r>
            <a:r>
              <a:rPr lang="en-US" dirty="0"/>
              <a:t> -e "ether </a:t>
            </a:r>
            <a:r>
              <a:rPr lang="en-US" dirty="0" err="1"/>
              <a:t>src</a:t>
            </a:r>
            <a:r>
              <a:rPr lang="en-US" dirty="0"/>
              <a:t> 00:a0:cc:3b:bf:fa"</a:t>
            </a:r>
          </a:p>
          <a:p>
            <a:r>
              <a:rPr lang="en-US" dirty="0"/>
              <a:t>Tracking host by destination MAC address</a:t>
            </a:r>
          </a:p>
          <a:p>
            <a:pPr lvl="1"/>
            <a:r>
              <a:rPr lang="en-US" dirty="0" err="1"/>
              <a:t>windump</a:t>
            </a:r>
            <a:r>
              <a:rPr lang="en-US" dirty="0"/>
              <a:t> -n -r </a:t>
            </a:r>
            <a:r>
              <a:rPr lang="en-US" dirty="0" err="1"/>
              <a:t>filename.pcap</a:t>
            </a:r>
            <a:r>
              <a:rPr lang="en-US" dirty="0"/>
              <a:t> -e "ether </a:t>
            </a:r>
            <a:r>
              <a:rPr lang="en-US" dirty="0" err="1"/>
              <a:t>dst</a:t>
            </a:r>
            <a:r>
              <a:rPr lang="en-US" dirty="0"/>
              <a:t> 00:a0:cc:3b:bf:fa"</a:t>
            </a:r>
          </a:p>
          <a:p>
            <a:r>
              <a:rPr lang="en-US" dirty="0"/>
              <a:t>Tracking host by IP, whether that IP is source or destination</a:t>
            </a:r>
          </a:p>
          <a:p>
            <a:pPr lvl="1"/>
            <a:r>
              <a:rPr lang="en-US" dirty="0" err="1"/>
              <a:t>windump</a:t>
            </a:r>
            <a:r>
              <a:rPr lang="en-US" dirty="0"/>
              <a:t> -n -r </a:t>
            </a:r>
            <a:r>
              <a:rPr lang="en-US" dirty="0" err="1"/>
              <a:t>filename.pcap</a:t>
            </a:r>
            <a:r>
              <a:rPr lang="en-US" dirty="0"/>
              <a:t> "host 192.168.0.1"</a:t>
            </a:r>
          </a:p>
          <a:p>
            <a:r>
              <a:rPr lang="en-US" dirty="0"/>
              <a:t>Track host by source IP</a:t>
            </a:r>
          </a:p>
          <a:p>
            <a:pPr lvl="1"/>
            <a:r>
              <a:rPr lang="en-US" dirty="0" err="1"/>
              <a:t>windump</a:t>
            </a:r>
            <a:r>
              <a:rPr lang="en-US" dirty="0"/>
              <a:t> -n -r </a:t>
            </a:r>
            <a:r>
              <a:rPr lang="en-US" dirty="0" err="1"/>
              <a:t>filename.pcap</a:t>
            </a:r>
            <a:r>
              <a:rPr lang="en-US" dirty="0"/>
              <a:t> "</a:t>
            </a:r>
            <a:r>
              <a:rPr lang="en-US" dirty="0" err="1"/>
              <a:t>src</a:t>
            </a:r>
            <a:r>
              <a:rPr lang="en-US" dirty="0"/>
              <a:t> host 192.168.0.1"</a:t>
            </a:r>
          </a:p>
          <a:p>
            <a:r>
              <a:rPr lang="en-US" dirty="0"/>
              <a:t>Track host by destination IP</a:t>
            </a:r>
          </a:p>
          <a:p>
            <a:pPr lvl="1"/>
            <a:r>
              <a:rPr lang="en-US" dirty="0" err="1"/>
              <a:t>windump</a:t>
            </a:r>
            <a:r>
              <a:rPr lang="en-US" dirty="0"/>
              <a:t> -n -r </a:t>
            </a:r>
            <a:r>
              <a:rPr lang="en-US" dirty="0" err="1"/>
              <a:t>filename.pcap</a:t>
            </a:r>
            <a:r>
              <a:rPr lang="en-US" dirty="0"/>
              <a:t> "</a:t>
            </a:r>
            <a:r>
              <a:rPr lang="en-US" dirty="0" err="1"/>
              <a:t>dst</a:t>
            </a:r>
            <a:r>
              <a:rPr lang="en-US" dirty="0"/>
              <a:t> host 192.168.0.1"</a:t>
            </a:r>
          </a:p>
        </p:txBody>
      </p:sp>
    </p:spTree>
    <p:extLst>
      <p:ext uri="{BB962C8B-B14F-4D97-AF65-F5344CB8AC3E}">
        <p14:creationId xmlns:p14="http://schemas.microsoft.com/office/powerpoint/2010/main" val="130266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5E555-9623-814D-B5D8-640ACDEEB741}"/>
              </a:ext>
            </a:extLst>
          </p:cNvPr>
          <p:cNvSpPr>
            <a:spLocks noGrp="1"/>
          </p:cNvSpPr>
          <p:nvPr>
            <p:ph type="title"/>
          </p:nvPr>
        </p:nvSpPr>
        <p:spPr/>
        <p:txBody>
          <a:bodyPr/>
          <a:lstStyle/>
          <a:p>
            <a:r>
              <a:rPr lang="en-US" dirty="0"/>
              <a:t>Wireshark</a:t>
            </a:r>
          </a:p>
        </p:txBody>
      </p:sp>
      <p:sp>
        <p:nvSpPr>
          <p:cNvPr id="3" name="Content Placeholder 2">
            <a:extLst>
              <a:ext uri="{FF2B5EF4-FFF2-40B4-BE49-F238E27FC236}">
                <a16:creationId xmlns:a16="http://schemas.microsoft.com/office/drawing/2014/main" id="{8C81033B-A6C1-BB44-9766-26B9DBE21CB3}"/>
              </a:ext>
            </a:extLst>
          </p:cNvPr>
          <p:cNvSpPr>
            <a:spLocks noGrp="1"/>
          </p:cNvSpPr>
          <p:nvPr>
            <p:ph idx="1"/>
          </p:nvPr>
        </p:nvSpPr>
        <p:spPr/>
        <p:txBody>
          <a:bodyPr/>
          <a:lstStyle/>
          <a:p>
            <a:r>
              <a:rPr lang="en-IN" dirty="0"/>
              <a:t>Wireshark is a free and open source packet </a:t>
            </a:r>
            <a:r>
              <a:rPr lang="en-IN" dirty="0" err="1"/>
              <a:t>analyzer</a:t>
            </a:r>
            <a:r>
              <a:rPr lang="en-IN" dirty="0"/>
              <a:t>.</a:t>
            </a:r>
          </a:p>
          <a:p>
            <a:r>
              <a:rPr lang="en-IN" dirty="0"/>
              <a:t>It is used for network troubleshooting, analysis, software and communication protocol development and education.</a:t>
            </a:r>
          </a:p>
          <a:p>
            <a:r>
              <a:rPr lang="en-IN" dirty="0"/>
              <a:t>It runs on Linux, UNIX, </a:t>
            </a:r>
            <a:r>
              <a:rPr lang="en-IN" dirty="0" err="1"/>
              <a:t>OSx</a:t>
            </a:r>
            <a:r>
              <a:rPr lang="en-IN" dirty="0"/>
              <a:t>, BSD, Solaris, and Microsoft windows.</a:t>
            </a:r>
          </a:p>
          <a:p>
            <a:r>
              <a:rPr lang="en-IN" dirty="0"/>
              <a:t>It provides following functionality:</a:t>
            </a:r>
          </a:p>
          <a:p>
            <a:pPr lvl="1"/>
            <a:r>
              <a:rPr lang="en-IN" dirty="0"/>
              <a:t>Wireshark is very similar to </a:t>
            </a:r>
            <a:r>
              <a:rPr lang="en-IN" dirty="0" err="1"/>
              <a:t>tcpdump</a:t>
            </a:r>
            <a:r>
              <a:rPr lang="en-IN" dirty="0"/>
              <a:t>, but has a graphical front-end, plus some integrated sorting and filtering options.</a:t>
            </a:r>
          </a:p>
          <a:p>
            <a:pPr lvl="1"/>
            <a:r>
              <a:rPr lang="en-IN" dirty="0"/>
              <a:t>User can see all traffic visible on that interface.</a:t>
            </a:r>
          </a:p>
          <a:p>
            <a:pPr lvl="1"/>
            <a:r>
              <a:rPr lang="en-IN" dirty="0"/>
              <a:t>If a remote machine captures packets and sends the captured packets to a machine running Wireshark using the TZSP protocol. So it can analyse packets captured on a remote machine at the time they are captured.</a:t>
            </a:r>
          </a:p>
          <a:p>
            <a:pPr lvl="1"/>
            <a:r>
              <a:rPr lang="en-IN" dirty="0"/>
              <a:t>It understands the structure of different networking protocols. It can parse and display the fields along with their meanings as specified by different protocols.</a:t>
            </a:r>
          </a:p>
          <a:p>
            <a:pPr lvl="1"/>
            <a:r>
              <a:rPr lang="en-IN" dirty="0"/>
              <a:t>You can use it to review traffic captured by tools like </a:t>
            </a:r>
            <a:r>
              <a:rPr lang="en-IN" dirty="0" err="1"/>
              <a:t>tcpdump</a:t>
            </a:r>
            <a:r>
              <a:rPr lang="en-IN" dirty="0"/>
              <a:t> or </a:t>
            </a:r>
            <a:r>
              <a:rPr lang="en-IN" dirty="0" err="1"/>
              <a:t>WinDump</a:t>
            </a:r>
            <a:r>
              <a:rPr lang="en-IN" dirty="0"/>
              <a:t> or use it to capture traffic directly.</a:t>
            </a:r>
          </a:p>
          <a:p>
            <a:pPr lvl="1"/>
            <a:r>
              <a:rPr lang="en-IN" dirty="0"/>
              <a:t>It also supports capture formats from several other commercial and open source network sniffers.</a:t>
            </a:r>
          </a:p>
          <a:p>
            <a:endParaRPr lang="en-US" dirty="0"/>
          </a:p>
        </p:txBody>
      </p:sp>
    </p:spTree>
    <p:extLst>
      <p:ext uri="{BB962C8B-B14F-4D97-AF65-F5344CB8AC3E}">
        <p14:creationId xmlns:p14="http://schemas.microsoft.com/office/powerpoint/2010/main" val="181226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82B26-E17A-4346-9DDF-A97399404E01}"/>
              </a:ext>
            </a:extLst>
          </p:cNvPr>
          <p:cNvSpPr>
            <a:spLocks noGrp="1"/>
          </p:cNvSpPr>
          <p:nvPr>
            <p:ph type="title"/>
          </p:nvPr>
        </p:nvSpPr>
        <p:spPr/>
        <p:txBody>
          <a:bodyPr>
            <a:normAutofit/>
          </a:bodyPr>
          <a:lstStyle/>
          <a:p>
            <a:r>
              <a:rPr lang="en-IN" dirty="0"/>
              <a:t>Ettercap</a:t>
            </a:r>
            <a:endParaRPr lang="en-US" dirty="0"/>
          </a:p>
        </p:txBody>
      </p:sp>
      <p:sp>
        <p:nvSpPr>
          <p:cNvPr id="3" name="Content Placeholder 2">
            <a:extLst>
              <a:ext uri="{FF2B5EF4-FFF2-40B4-BE49-F238E27FC236}">
                <a16:creationId xmlns:a16="http://schemas.microsoft.com/office/drawing/2014/main" id="{BEC5B9EB-51EB-9C43-8379-DAE327F331FD}"/>
              </a:ext>
            </a:extLst>
          </p:cNvPr>
          <p:cNvSpPr>
            <a:spLocks noGrp="1"/>
          </p:cNvSpPr>
          <p:nvPr>
            <p:ph idx="1"/>
          </p:nvPr>
        </p:nvSpPr>
        <p:spPr/>
        <p:txBody>
          <a:bodyPr/>
          <a:lstStyle/>
          <a:p>
            <a:r>
              <a:rPr lang="en-IN" dirty="0"/>
              <a:t>Ettercap is a free and open source network security tool for man-in-the-middle attacks on LAN.</a:t>
            </a:r>
          </a:p>
          <a:p>
            <a:r>
              <a:rPr lang="en-IN" dirty="0"/>
              <a:t>It can be used for computer network protocol analysis and security auditing.</a:t>
            </a:r>
          </a:p>
          <a:p>
            <a:r>
              <a:rPr lang="en-IN" dirty="0"/>
              <a:t>It runs on various UNIX- like operating systems including Linux, mac </a:t>
            </a:r>
            <a:r>
              <a:rPr lang="en-IN" dirty="0" err="1"/>
              <a:t>os</a:t>
            </a:r>
            <a:r>
              <a:rPr lang="en-IN" dirty="0"/>
              <a:t> x, BSD and Solaris, and on Microsoft windows.</a:t>
            </a:r>
          </a:p>
          <a:p>
            <a:r>
              <a:rPr lang="en-IN" dirty="0"/>
              <a:t>It is capable of intercepting traffic on a network segment, capturing passwords and conducting active eavesdropping against a number of common protocols.</a:t>
            </a:r>
          </a:p>
          <a:p>
            <a:r>
              <a:rPr lang="en-IN" dirty="0"/>
              <a:t>Ettercap works by putting the network interface into promiscuous mode and by ARP poisoning the target machines.</a:t>
            </a:r>
          </a:p>
          <a:p>
            <a:r>
              <a:rPr lang="en-IN" dirty="0"/>
              <a:t>Thereby it can act as a ‘man in the middle’ and unleash various attacks on the victims.</a:t>
            </a:r>
          </a:p>
          <a:p>
            <a:r>
              <a:rPr lang="en-IN" dirty="0"/>
              <a:t>Ettercap supports active and passive dissection of many protocols and provides many features for network and host analysis.</a:t>
            </a:r>
          </a:p>
          <a:p>
            <a:endParaRPr lang="en-US" dirty="0"/>
          </a:p>
        </p:txBody>
      </p:sp>
    </p:spTree>
    <p:extLst>
      <p:ext uri="{BB962C8B-B14F-4D97-AF65-F5344CB8AC3E}">
        <p14:creationId xmlns:p14="http://schemas.microsoft.com/office/powerpoint/2010/main" val="246208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84DF8-089A-B841-A3AC-B69DA8C10FEB}"/>
              </a:ext>
            </a:extLst>
          </p:cNvPr>
          <p:cNvSpPr>
            <a:spLocks noGrp="1"/>
          </p:cNvSpPr>
          <p:nvPr>
            <p:ph type="title"/>
          </p:nvPr>
        </p:nvSpPr>
        <p:spPr/>
        <p:txBody>
          <a:bodyPr/>
          <a:lstStyle/>
          <a:p>
            <a:r>
              <a:rPr lang="en-IN" dirty="0"/>
              <a:t>Ettercap - Modes of Operation</a:t>
            </a:r>
            <a:endParaRPr lang="en-US" dirty="0"/>
          </a:p>
        </p:txBody>
      </p:sp>
      <p:sp>
        <p:nvSpPr>
          <p:cNvPr id="3" name="Content Placeholder 2">
            <a:extLst>
              <a:ext uri="{FF2B5EF4-FFF2-40B4-BE49-F238E27FC236}">
                <a16:creationId xmlns:a16="http://schemas.microsoft.com/office/drawing/2014/main" id="{F5A67E0C-5A5C-7E40-A19F-8860EFA40C05}"/>
              </a:ext>
            </a:extLst>
          </p:cNvPr>
          <p:cNvSpPr>
            <a:spLocks noGrp="1"/>
          </p:cNvSpPr>
          <p:nvPr>
            <p:ph idx="1"/>
          </p:nvPr>
        </p:nvSpPr>
        <p:spPr/>
        <p:txBody>
          <a:bodyPr/>
          <a:lstStyle/>
          <a:p>
            <a:r>
              <a:rPr lang="en-IN" dirty="0"/>
              <a:t>Ettercap offers four modes of operation. </a:t>
            </a:r>
          </a:p>
          <a:p>
            <a:r>
              <a:rPr lang="en-IN" dirty="0"/>
              <a:t>These are as follows:</a:t>
            </a:r>
          </a:p>
          <a:p>
            <a:pPr lvl="1"/>
            <a:r>
              <a:rPr lang="en-IN" dirty="0"/>
              <a:t>IP-based: packets are filtered based on IP source and destination.</a:t>
            </a:r>
          </a:p>
          <a:p>
            <a:pPr lvl="1"/>
            <a:r>
              <a:rPr lang="en-IN" dirty="0"/>
              <a:t>MAC-based: packets are filtered based on MAC address, useful for sniffing connections through a gateway.</a:t>
            </a:r>
          </a:p>
          <a:p>
            <a:pPr lvl="1"/>
            <a:r>
              <a:rPr lang="en-IN" dirty="0"/>
              <a:t>ARP-based: uses ARP poisoning to sniff on a switched LAN between two hosts.</a:t>
            </a:r>
          </a:p>
          <a:p>
            <a:pPr lvl="1"/>
            <a:r>
              <a:rPr lang="en-IN" dirty="0" err="1"/>
              <a:t>PublicARP</a:t>
            </a:r>
            <a:r>
              <a:rPr lang="en-IN" dirty="0"/>
              <a:t>-based: uses ARP poisoning to sniff on a switched LAN from a victim host to all other hosts.</a:t>
            </a:r>
          </a:p>
          <a:p>
            <a:endParaRPr lang="en-US" dirty="0"/>
          </a:p>
        </p:txBody>
      </p:sp>
    </p:spTree>
    <p:extLst>
      <p:ext uri="{BB962C8B-B14F-4D97-AF65-F5344CB8AC3E}">
        <p14:creationId xmlns:p14="http://schemas.microsoft.com/office/powerpoint/2010/main" val="203903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C30BC-6F1A-5541-ABD8-4ABA82E65426}"/>
              </a:ext>
            </a:extLst>
          </p:cNvPr>
          <p:cNvSpPr>
            <a:spLocks noGrp="1"/>
          </p:cNvSpPr>
          <p:nvPr>
            <p:ph type="title"/>
          </p:nvPr>
        </p:nvSpPr>
        <p:spPr/>
        <p:txBody>
          <a:bodyPr/>
          <a:lstStyle/>
          <a:p>
            <a:r>
              <a:rPr lang="en-US" dirty="0"/>
              <a:t>Features of Ettercap</a:t>
            </a:r>
          </a:p>
        </p:txBody>
      </p:sp>
      <p:sp>
        <p:nvSpPr>
          <p:cNvPr id="3" name="Content Placeholder 2">
            <a:extLst>
              <a:ext uri="{FF2B5EF4-FFF2-40B4-BE49-F238E27FC236}">
                <a16:creationId xmlns:a16="http://schemas.microsoft.com/office/drawing/2014/main" id="{BE2CF481-75CE-B149-92F0-3D5421788D31}"/>
              </a:ext>
            </a:extLst>
          </p:cNvPr>
          <p:cNvSpPr>
            <a:spLocks noGrp="1"/>
          </p:cNvSpPr>
          <p:nvPr>
            <p:ph idx="1"/>
          </p:nvPr>
        </p:nvSpPr>
        <p:spPr/>
        <p:txBody>
          <a:bodyPr/>
          <a:lstStyle/>
          <a:p>
            <a:r>
              <a:rPr lang="en-IN" dirty="0"/>
              <a:t>Character injection into an established connection. Characters can be injected into a server or to a client while maintaining a live connection.</a:t>
            </a:r>
          </a:p>
          <a:p>
            <a:r>
              <a:rPr lang="en-IN" dirty="0"/>
              <a:t>It supports sniffing of a password and username and even the data of an SSH1 connection.</a:t>
            </a:r>
          </a:p>
          <a:p>
            <a:r>
              <a:rPr lang="en-IN" dirty="0"/>
              <a:t>It supports sniffing of HTTP SSL secured data-even when the connection is made through a proxy.</a:t>
            </a:r>
          </a:p>
          <a:p>
            <a:r>
              <a:rPr lang="en-IN" dirty="0"/>
              <a:t>It supports in setting up a filter that searches for a particular string in the TCP or UDP payload and replaces it with a custom string or drops the entire packet.</a:t>
            </a:r>
          </a:p>
          <a:p>
            <a:r>
              <a:rPr lang="en-IN" dirty="0"/>
              <a:t>It can determine the OS of the victim host and its network adapter.</a:t>
            </a:r>
          </a:p>
          <a:p>
            <a:r>
              <a:rPr lang="en-IN" dirty="0"/>
              <a:t>It can kill connections of choices from the connection-list.</a:t>
            </a:r>
          </a:p>
          <a:p>
            <a:r>
              <a:rPr lang="en-IN" dirty="0"/>
              <a:t>It can hijack DNS requests.</a:t>
            </a:r>
          </a:p>
          <a:p>
            <a:r>
              <a:rPr lang="en-IN" dirty="0"/>
              <a:t>It can also find other poisoners on the LAN actively or passively.</a:t>
            </a:r>
          </a:p>
          <a:p>
            <a:endParaRPr lang="en-US" dirty="0"/>
          </a:p>
        </p:txBody>
      </p:sp>
    </p:spTree>
    <p:extLst>
      <p:ext uri="{BB962C8B-B14F-4D97-AF65-F5344CB8AC3E}">
        <p14:creationId xmlns:p14="http://schemas.microsoft.com/office/powerpoint/2010/main" val="402128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B2F16-9D9C-6C41-BC9C-0562D0022313}"/>
              </a:ext>
            </a:extLst>
          </p:cNvPr>
          <p:cNvSpPr>
            <a:spLocks noGrp="1"/>
          </p:cNvSpPr>
          <p:nvPr>
            <p:ph type="title"/>
          </p:nvPr>
        </p:nvSpPr>
        <p:spPr/>
        <p:txBody>
          <a:bodyPr>
            <a:normAutofit/>
          </a:bodyPr>
          <a:lstStyle/>
          <a:p>
            <a:r>
              <a:rPr lang="en-IN" dirty="0" err="1"/>
              <a:t>Hping</a:t>
            </a:r>
            <a:endParaRPr lang="en-US" dirty="0"/>
          </a:p>
        </p:txBody>
      </p:sp>
      <p:sp>
        <p:nvSpPr>
          <p:cNvPr id="3" name="Content Placeholder 2">
            <a:extLst>
              <a:ext uri="{FF2B5EF4-FFF2-40B4-BE49-F238E27FC236}">
                <a16:creationId xmlns:a16="http://schemas.microsoft.com/office/drawing/2014/main" id="{C89DD998-2164-B54A-AF97-9210945B3E3A}"/>
              </a:ext>
            </a:extLst>
          </p:cNvPr>
          <p:cNvSpPr>
            <a:spLocks noGrp="1"/>
          </p:cNvSpPr>
          <p:nvPr>
            <p:ph idx="1"/>
          </p:nvPr>
        </p:nvSpPr>
        <p:spPr/>
        <p:txBody>
          <a:bodyPr/>
          <a:lstStyle/>
          <a:p>
            <a:r>
              <a:rPr lang="en-IN" dirty="0" err="1"/>
              <a:t>Hping</a:t>
            </a:r>
            <a:r>
              <a:rPr lang="en-IN" dirty="0"/>
              <a:t> is a free packet generator and </a:t>
            </a:r>
            <a:r>
              <a:rPr lang="en-IN" dirty="0" err="1"/>
              <a:t>analyzer</a:t>
            </a:r>
            <a:r>
              <a:rPr lang="en-IN" dirty="0"/>
              <a:t> for the TCP/IP protocol. It is one of the tools for security auditing and testing of firewalls and networks.</a:t>
            </a:r>
          </a:p>
          <a:p>
            <a:r>
              <a:rPr lang="en-IN" dirty="0"/>
              <a:t>It was used to exploit the idle scan scanning technique and now implemented in the NMAP security scanner.</a:t>
            </a:r>
          </a:p>
          <a:p>
            <a:r>
              <a:rPr lang="en-IN" dirty="0"/>
              <a:t>The new version of </a:t>
            </a:r>
            <a:r>
              <a:rPr lang="en-IN" dirty="0" err="1"/>
              <a:t>hping</a:t>
            </a:r>
            <a:r>
              <a:rPr lang="en-IN" dirty="0"/>
              <a:t>, hping3, is scriptable using the </a:t>
            </a:r>
            <a:r>
              <a:rPr lang="en-IN" dirty="0" err="1"/>
              <a:t>tcl</a:t>
            </a:r>
            <a:r>
              <a:rPr lang="en-IN" dirty="0"/>
              <a:t> language and implements an engine for string based, human readable description of TCP/IP packets, so that the programmer can write scripts related to low level TCP/IP packet manipulation and analysis in very short time.</a:t>
            </a:r>
          </a:p>
          <a:p>
            <a:r>
              <a:rPr lang="en-IN" dirty="0" err="1"/>
              <a:t>Hping</a:t>
            </a:r>
            <a:r>
              <a:rPr lang="en-IN" dirty="0"/>
              <a:t> also has a listen mode, enabling it to be used as an unsophisticated backdoor for covert remote access or file transfers.</a:t>
            </a:r>
          </a:p>
          <a:p>
            <a:r>
              <a:rPr lang="en-IN" dirty="0" err="1"/>
              <a:t>Hping’s</a:t>
            </a:r>
            <a:r>
              <a:rPr lang="en-IN" dirty="0"/>
              <a:t> “listen” mode can be used for receiving data.</a:t>
            </a:r>
          </a:p>
          <a:p>
            <a:r>
              <a:rPr lang="en-IN" dirty="0"/>
              <a:t>When </a:t>
            </a:r>
            <a:r>
              <a:rPr lang="en-IN" dirty="0" err="1"/>
              <a:t>hping</a:t>
            </a:r>
            <a:r>
              <a:rPr lang="en-IN" dirty="0"/>
              <a:t> is in listen mode, it monitors traffic for a special “signature” that indicates it should capture the data to follow.</a:t>
            </a:r>
          </a:p>
        </p:txBody>
      </p:sp>
    </p:spTree>
    <p:extLst>
      <p:ext uri="{BB962C8B-B14F-4D97-AF65-F5344CB8AC3E}">
        <p14:creationId xmlns:p14="http://schemas.microsoft.com/office/powerpoint/2010/main" val="359618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0CD7A-A339-3F45-83C4-F39B7DD52205}"/>
              </a:ext>
            </a:extLst>
          </p:cNvPr>
          <p:cNvSpPr>
            <a:spLocks noGrp="1"/>
          </p:cNvSpPr>
          <p:nvPr>
            <p:ph type="title"/>
          </p:nvPr>
        </p:nvSpPr>
        <p:spPr/>
        <p:txBody>
          <a:bodyPr/>
          <a:lstStyle/>
          <a:p>
            <a:r>
              <a:rPr lang="en-US" dirty="0"/>
              <a:t>Basic Fundamental Concept – Cont.</a:t>
            </a:r>
          </a:p>
        </p:txBody>
      </p:sp>
      <p:sp>
        <p:nvSpPr>
          <p:cNvPr id="3" name="Content Placeholder 2">
            <a:extLst>
              <a:ext uri="{FF2B5EF4-FFF2-40B4-BE49-F238E27FC236}">
                <a16:creationId xmlns:a16="http://schemas.microsoft.com/office/drawing/2014/main" id="{D57C4D0B-F4E1-444C-AD55-F19AB0A06E84}"/>
              </a:ext>
            </a:extLst>
          </p:cNvPr>
          <p:cNvSpPr>
            <a:spLocks noGrp="1"/>
          </p:cNvSpPr>
          <p:nvPr>
            <p:ph idx="1"/>
          </p:nvPr>
        </p:nvSpPr>
        <p:spPr/>
        <p:txBody>
          <a:bodyPr/>
          <a:lstStyle/>
          <a:p>
            <a:r>
              <a:rPr lang="en-IN" dirty="0"/>
              <a:t>Computer Network:</a:t>
            </a:r>
          </a:p>
          <a:p>
            <a:pPr lvl="1"/>
            <a:r>
              <a:rPr lang="en-IN" dirty="0"/>
              <a:t>A computer network is a telecommunications network which allows </a:t>
            </a:r>
            <a:r>
              <a:rPr lang="en-IN" dirty="0">
                <a:solidFill>
                  <a:srgbClr val="C00000"/>
                </a:solidFill>
              </a:rPr>
              <a:t>computers to exchange data</a:t>
            </a:r>
            <a:r>
              <a:rPr lang="en-IN" dirty="0"/>
              <a:t>.</a:t>
            </a:r>
          </a:p>
          <a:p>
            <a:r>
              <a:rPr lang="en-IN" dirty="0"/>
              <a:t>In computer networks, networked computing devices exchange data with each other along network links (data connections).</a:t>
            </a:r>
          </a:p>
          <a:p>
            <a:r>
              <a:rPr lang="en-IN" dirty="0"/>
              <a:t>The connections between nodes are established using either </a:t>
            </a:r>
            <a:r>
              <a:rPr lang="en-IN" dirty="0">
                <a:solidFill>
                  <a:srgbClr val="C00000"/>
                </a:solidFill>
              </a:rPr>
              <a:t>cable media or wireless media</a:t>
            </a:r>
            <a:r>
              <a:rPr lang="en-IN" dirty="0"/>
              <a:t>.</a:t>
            </a:r>
          </a:p>
          <a:p>
            <a:r>
              <a:rPr lang="en-IN" dirty="0"/>
              <a:t>The best-known computer network is the </a:t>
            </a:r>
            <a:r>
              <a:rPr lang="en-IN" dirty="0">
                <a:solidFill>
                  <a:srgbClr val="C00000"/>
                </a:solidFill>
              </a:rPr>
              <a:t>Internet</a:t>
            </a:r>
            <a:r>
              <a:rPr lang="en-IN" dirty="0"/>
              <a:t>.</a:t>
            </a:r>
          </a:p>
          <a:p>
            <a:r>
              <a:rPr lang="en-IN" dirty="0"/>
              <a:t>Computer Port:</a:t>
            </a:r>
          </a:p>
          <a:p>
            <a:pPr lvl="1"/>
            <a:r>
              <a:rPr lang="en-IN" dirty="0"/>
              <a:t>In computer hardware, a port serves as an interface between the computer and other computers or peripheral devices.</a:t>
            </a:r>
          </a:p>
          <a:p>
            <a:r>
              <a:rPr lang="en-IN" dirty="0"/>
              <a:t>Computer ports have many uses, to connect a monitor, webcam, speakers, or other peripheral devices.</a:t>
            </a:r>
          </a:p>
          <a:p>
            <a:r>
              <a:rPr lang="en-IN" dirty="0"/>
              <a:t>On the physical layer, a computer port is a specialized interface on a piece of equipment to which a plug or cable connects.</a:t>
            </a:r>
          </a:p>
          <a:p>
            <a:endParaRPr lang="en-US" dirty="0"/>
          </a:p>
        </p:txBody>
      </p:sp>
    </p:spTree>
    <p:extLst>
      <p:ext uri="{BB962C8B-B14F-4D97-AF65-F5344CB8AC3E}">
        <p14:creationId xmlns:p14="http://schemas.microsoft.com/office/powerpoint/2010/main" val="387798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6C5D5-E7FD-134A-B905-51FEF7E35789}"/>
              </a:ext>
            </a:extLst>
          </p:cNvPr>
          <p:cNvSpPr>
            <a:spLocks noGrp="1"/>
          </p:cNvSpPr>
          <p:nvPr>
            <p:ph type="title"/>
          </p:nvPr>
        </p:nvSpPr>
        <p:spPr/>
        <p:txBody>
          <a:bodyPr/>
          <a:lstStyle/>
          <a:p>
            <a:r>
              <a:rPr lang="en-US" dirty="0"/>
              <a:t>Use of </a:t>
            </a:r>
            <a:r>
              <a:rPr lang="en-US" dirty="0" err="1"/>
              <a:t>Hping</a:t>
            </a:r>
            <a:endParaRPr lang="en-US" dirty="0"/>
          </a:p>
        </p:txBody>
      </p:sp>
      <p:sp>
        <p:nvSpPr>
          <p:cNvPr id="3" name="Content Placeholder 2">
            <a:extLst>
              <a:ext uri="{FF2B5EF4-FFF2-40B4-BE49-F238E27FC236}">
                <a16:creationId xmlns:a16="http://schemas.microsoft.com/office/drawing/2014/main" id="{8B19FB2B-464D-8F4C-81CD-A8177246541B}"/>
              </a:ext>
            </a:extLst>
          </p:cNvPr>
          <p:cNvSpPr>
            <a:spLocks noGrp="1"/>
          </p:cNvSpPr>
          <p:nvPr>
            <p:ph idx="1"/>
          </p:nvPr>
        </p:nvSpPr>
        <p:spPr/>
        <p:txBody>
          <a:bodyPr/>
          <a:lstStyle/>
          <a:p>
            <a:r>
              <a:rPr lang="en-IN" dirty="0"/>
              <a:t>Determining a Host’s Status When Ping Doesn’t Work.</a:t>
            </a:r>
          </a:p>
          <a:p>
            <a:r>
              <a:rPr lang="en-IN" dirty="0"/>
              <a:t>Testing Firewall Rules.</a:t>
            </a:r>
          </a:p>
          <a:p>
            <a:r>
              <a:rPr lang="en-IN" dirty="0"/>
              <a:t>Stealth Port Scanning.</a:t>
            </a:r>
          </a:p>
          <a:p>
            <a:r>
              <a:rPr lang="en-IN" dirty="0"/>
              <a:t>Remote OS Fingerprinting.</a:t>
            </a:r>
          </a:p>
          <a:p>
            <a:endParaRPr lang="en-US" dirty="0"/>
          </a:p>
          <a:p>
            <a:endParaRPr lang="en-US" dirty="0"/>
          </a:p>
        </p:txBody>
      </p:sp>
    </p:spTree>
    <p:extLst>
      <p:ext uri="{BB962C8B-B14F-4D97-AF65-F5344CB8AC3E}">
        <p14:creationId xmlns:p14="http://schemas.microsoft.com/office/powerpoint/2010/main" val="279168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A070E-60AD-5B44-AFAF-20D99EA22711}"/>
              </a:ext>
            </a:extLst>
          </p:cNvPr>
          <p:cNvSpPr>
            <a:spLocks noGrp="1"/>
          </p:cNvSpPr>
          <p:nvPr>
            <p:ph type="title"/>
          </p:nvPr>
        </p:nvSpPr>
        <p:spPr/>
        <p:txBody>
          <a:bodyPr>
            <a:normAutofit/>
          </a:bodyPr>
          <a:lstStyle/>
          <a:p>
            <a:r>
              <a:rPr lang="en-IN" dirty="0"/>
              <a:t>Kismet</a:t>
            </a:r>
            <a:endParaRPr lang="en-US" dirty="0"/>
          </a:p>
        </p:txBody>
      </p:sp>
      <p:sp>
        <p:nvSpPr>
          <p:cNvPr id="3" name="Content Placeholder 2">
            <a:extLst>
              <a:ext uri="{FF2B5EF4-FFF2-40B4-BE49-F238E27FC236}">
                <a16:creationId xmlns:a16="http://schemas.microsoft.com/office/drawing/2014/main" id="{89BBF76C-C621-8444-9549-92CE9DCE52C7}"/>
              </a:ext>
            </a:extLst>
          </p:cNvPr>
          <p:cNvSpPr>
            <a:spLocks noGrp="1"/>
          </p:cNvSpPr>
          <p:nvPr>
            <p:ph idx="1"/>
          </p:nvPr>
        </p:nvSpPr>
        <p:spPr/>
        <p:txBody>
          <a:bodyPr/>
          <a:lstStyle/>
          <a:p>
            <a:r>
              <a:rPr lang="en-IN" dirty="0"/>
              <a:t>Kismet is a free software and it is network detector, packet sniffer and intrusion detection system for 802.11 wireless LANs.</a:t>
            </a:r>
          </a:p>
          <a:p>
            <a:r>
              <a:rPr lang="en-IN" dirty="0"/>
              <a:t>Kismet will work with any wireless card which supports raw monitoring mode and can sniff 802.11a, 802.11b, 802.11g and 802.11n traffic.</a:t>
            </a:r>
          </a:p>
          <a:p>
            <a:r>
              <a:rPr lang="en-IN" dirty="0"/>
              <a:t>This runs under Linux, FreeBSD, NetBSD, </a:t>
            </a:r>
            <a:r>
              <a:rPr lang="en-IN" dirty="0" err="1"/>
              <a:t>openBSD</a:t>
            </a:r>
            <a:r>
              <a:rPr lang="en-IN" dirty="0"/>
              <a:t>, and mac OS X, Microsoft windows.</a:t>
            </a:r>
          </a:p>
          <a:p>
            <a:r>
              <a:rPr lang="en-IN" dirty="0"/>
              <a:t>Kismet has three separate parts. </a:t>
            </a:r>
          </a:p>
          <a:p>
            <a:r>
              <a:rPr lang="en-IN" dirty="0"/>
              <a:t>These are as follows:</a:t>
            </a:r>
          </a:p>
          <a:p>
            <a:pPr lvl="1"/>
            <a:r>
              <a:rPr lang="en-IN" dirty="0"/>
              <a:t>A drone: it can be used to collect packets and then pass them on to a server for interpretation.</a:t>
            </a:r>
          </a:p>
          <a:p>
            <a:pPr lvl="1"/>
            <a:r>
              <a:rPr lang="en-IN" dirty="0"/>
              <a:t>A server: it can either be used in conjunction with a drone or on its own, interpreting packet data and extrapolating wireless information and organizing it.</a:t>
            </a:r>
          </a:p>
          <a:p>
            <a:pPr lvl="1"/>
            <a:r>
              <a:rPr lang="en-IN" dirty="0"/>
              <a:t>The client: it communicates with the server and displays the information the server collects.</a:t>
            </a:r>
          </a:p>
          <a:p>
            <a:endParaRPr lang="en-US" dirty="0"/>
          </a:p>
        </p:txBody>
      </p:sp>
    </p:spTree>
    <p:extLst>
      <p:ext uri="{BB962C8B-B14F-4D97-AF65-F5344CB8AC3E}">
        <p14:creationId xmlns:p14="http://schemas.microsoft.com/office/powerpoint/2010/main" val="187950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240EE-10C9-D74A-8A97-B43A8598A93F}"/>
              </a:ext>
            </a:extLst>
          </p:cNvPr>
          <p:cNvSpPr>
            <a:spLocks noGrp="1"/>
          </p:cNvSpPr>
          <p:nvPr>
            <p:ph type="title"/>
          </p:nvPr>
        </p:nvSpPr>
        <p:spPr/>
        <p:txBody>
          <a:bodyPr/>
          <a:lstStyle/>
          <a:p>
            <a:r>
              <a:rPr lang="en-US" dirty="0"/>
              <a:t>Features of Kismet</a:t>
            </a:r>
          </a:p>
        </p:txBody>
      </p:sp>
      <p:sp>
        <p:nvSpPr>
          <p:cNvPr id="3" name="Content Placeholder 2">
            <a:extLst>
              <a:ext uri="{FF2B5EF4-FFF2-40B4-BE49-F238E27FC236}">
                <a16:creationId xmlns:a16="http://schemas.microsoft.com/office/drawing/2014/main" id="{11A09268-E5A3-C348-8A71-8D54A28A5686}"/>
              </a:ext>
            </a:extLst>
          </p:cNvPr>
          <p:cNvSpPr>
            <a:spLocks noGrp="1"/>
          </p:cNvSpPr>
          <p:nvPr>
            <p:ph idx="1"/>
          </p:nvPr>
        </p:nvSpPr>
        <p:spPr/>
        <p:txBody>
          <a:bodyPr/>
          <a:lstStyle/>
          <a:p>
            <a:r>
              <a:rPr lang="en-IN" dirty="0"/>
              <a:t>Kismet differs from other wireless network detector in working passively.</a:t>
            </a:r>
          </a:p>
          <a:p>
            <a:r>
              <a:rPr lang="en-IN" dirty="0"/>
              <a:t>It is able to detect the presence of both wireless access and wireless client.</a:t>
            </a:r>
          </a:p>
          <a:p>
            <a:r>
              <a:rPr lang="en-IN" dirty="0"/>
              <a:t>Kismet also includes basic wireless IDS features such as detecting active wireless sniffing programs including </a:t>
            </a:r>
            <a:r>
              <a:rPr lang="en-IN" dirty="0" err="1"/>
              <a:t>NetStumbler</a:t>
            </a:r>
            <a:r>
              <a:rPr lang="en-IN" dirty="0"/>
              <a:t>, as well as a number of wireless network attacks.</a:t>
            </a:r>
          </a:p>
          <a:p>
            <a:r>
              <a:rPr lang="en-IN" dirty="0"/>
              <a:t>It has the ability to log all sniffed packets and save them in a </a:t>
            </a:r>
            <a:r>
              <a:rPr lang="en-IN" dirty="0" err="1"/>
              <a:t>tcpdump</a:t>
            </a:r>
            <a:r>
              <a:rPr lang="en-IN" dirty="0"/>
              <a:t>/</a:t>
            </a:r>
            <a:r>
              <a:rPr lang="en-IN" dirty="0" err="1"/>
              <a:t>wireshark</a:t>
            </a:r>
            <a:r>
              <a:rPr lang="en-IN" dirty="0"/>
              <a:t> compatible file format.</a:t>
            </a:r>
          </a:p>
          <a:p>
            <a:r>
              <a:rPr lang="en-IN" dirty="0"/>
              <a:t>Kismet can also capture “per-packet information” headers.</a:t>
            </a:r>
          </a:p>
          <a:p>
            <a:r>
              <a:rPr lang="en-IN" dirty="0"/>
              <a:t>It has ability to detect default or not configured networks, probe requests, and determine what level of wireless encryption is used on a given access point.</a:t>
            </a:r>
          </a:p>
        </p:txBody>
      </p:sp>
    </p:spTree>
    <p:extLst>
      <p:ext uri="{BB962C8B-B14F-4D97-AF65-F5344CB8AC3E}">
        <p14:creationId xmlns:p14="http://schemas.microsoft.com/office/powerpoint/2010/main" val="261824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56874-A1B9-BE4F-A425-1CAA83E227C5}"/>
              </a:ext>
            </a:extLst>
          </p:cNvPr>
          <p:cNvSpPr>
            <a:spLocks noGrp="1"/>
          </p:cNvSpPr>
          <p:nvPr>
            <p:ph type="title"/>
          </p:nvPr>
        </p:nvSpPr>
        <p:spPr/>
        <p:txBody>
          <a:bodyPr/>
          <a:lstStyle/>
          <a:p>
            <a:r>
              <a:rPr lang="en-US" dirty="0"/>
              <a:t>Features of Kismet – Cont.</a:t>
            </a:r>
          </a:p>
        </p:txBody>
      </p:sp>
      <p:sp>
        <p:nvSpPr>
          <p:cNvPr id="3" name="Content Placeholder 2">
            <a:extLst>
              <a:ext uri="{FF2B5EF4-FFF2-40B4-BE49-F238E27FC236}">
                <a16:creationId xmlns:a16="http://schemas.microsoft.com/office/drawing/2014/main" id="{151BAE10-D89B-DD43-91A5-68A397337250}"/>
              </a:ext>
            </a:extLst>
          </p:cNvPr>
          <p:cNvSpPr>
            <a:spLocks noGrp="1"/>
          </p:cNvSpPr>
          <p:nvPr>
            <p:ph idx="1"/>
          </p:nvPr>
        </p:nvSpPr>
        <p:spPr/>
        <p:txBody>
          <a:bodyPr/>
          <a:lstStyle/>
          <a:p>
            <a:r>
              <a:rPr lang="en-IN" dirty="0"/>
              <a:t>Kismet supports channel hoping. </a:t>
            </a:r>
          </a:p>
          <a:p>
            <a:r>
              <a:rPr lang="en-IN" dirty="0"/>
              <a:t>This means that it is constantly changes from channel to channel non-sequentially, in a user defined sequence with a default value that leaves big holes between channels.</a:t>
            </a:r>
          </a:p>
          <a:p>
            <a:r>
              <a:rPr lang="en-IN" dirty="0"/>
              <a:t>The advantage with this method is that it will capture more packets because adjacent channels overlap.</a:t>
            </a:r>
          </a:p>
          <a:p>
            <a:r>
              <a:rPr lang="en-IN" dirty="0"/>
              <a:t>Kismet also supports logging of the geographical coordinates of the network if the input from a GPS receiver is additionally available.</a:t>
            </a:r>
          </a:p>
          <a:p>
            <a:endParaRPr lang="en-US" dirty="0"/>
          </a:p>
          <a:p>
            <a:endParaRPr lang="en-US" dirty="0"/>
          </a:p>
        </p:txBody>
      </p:sp>
    </p:spTree>
    <p:extLst>
      <p:ext uri="{BB962C8B-B14F-4D97-AF65-F5344CB8AC3E}">
        <p14:creationId xmlns:p14="http://schemas.microsoft.com/office/powerpoint/2010/main" val="220383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9">
            <a:extLst>
              <a:ext uri="{FF2B5EF4-FFF2-40B4-BE49-F238E27FC236}">
                <a16:creationId xmlns:a16="http://schemas.microsoft.com/office/drawing/2014/main" id="{4F27F027-AAC9-4C88-B3AF-3C4A20BDDDA6}"/>
              </a:ext>
            </a:extLst>
          </p:cNvPr>
          <p:cNvSpPr>
            <a:spLocks noGrp="1"/>
          </p:cNvSpPr>
          <p:nvPr>
            <p:ph type="body" sz="quarter" idx="11"/>
          </p:nvPr>
        </p:nvSpPr>
        <p:spPr/>
        <p:txBody>
          <a:bodyPr/>
          <a:lstStyle/>
          <a:p>
            <a:r>
              <a:rPr lang="en-US" dirty="0" err="1"/>
              <a:t>maulik.trivedi@darshan.ac.in</a:t>
            </a:r>
            <a:endParaRPr lang="en-US" dirty="0"/>
          </a:p>
        </p:txBody>
      </p:sp>
      <p:sp>
        <p:nvSpPr>
          <p:cNvPr id="29" name="Text Placeholder 10">
            <a:extLst>
              <a:ext uri="{FF2B5EF4-FFF2-40B4-BE49-F238E27FC236}">
                <a16:creationId xmlns:a16="http://schemas.microsoft.com/office/drawing/2014/main" id="{59B646FF-BD32-4C5A-94AF-AC4347EADA2E}"/>
              </a:ext>
            </a:extLst>
          </p:cNvPr>
          <p:cNvSpPr>
            <a:spLocks noGrp="1"/>
          </p:cNvSpPr>
          <p:nvPr>
            <p:ph type="body" sz="quarter" idx="12"/>
          </p:nvPr>
        </p:nvSpPr>
        <p:spPr/>
        <p:txBody>
          <a:bodyPr/>
          <a:lstStyle/>
          <a:p>
            <a:r>
              <a:rPr lang="en-US" dirty="0"/>
              <a:t>+91-9998265805</a:t>
            </a:r>
          </a:p>
        </p:txBody>
      </p:sp>
      <p:sp>
        <p:nvSpPr>
          <p:cNvPr id="30" name="Text Placeholder 11">
            <a:extLst>
              <a:ext uri="{FF2B5EF4-FFF2-40B4-BE49-F238E27FC236}">
                <a16:creationId xmlns:a16="http://schemas.microsoft.com/office/drawing/2014/main" id="{915CF252-06A8-43C0-BB69-DA7109EA62D1}"/>
              </a:ext>
            </a:extLst>
          </p:cNvPr>
          <p:cNvSpPr>
            <a:spLocks noGrp="1"/>
          </p:cNvSpPr>
          <p:nvPr>
            <p:ph type="body" sz="quarter" idx="13"/>
          </p:nvPr>
        </p:nvSpPr>
        <p:spPr/>
        <p:txBody>
          <a:bodyPr/>
          <a:lstStyle/>
          <a:p>
            <a:r>
              <a:rPr lang="en-US" dirty="0"/>
              <a:t>Computer Engineering Department</a:t>
            </a:r>
          </a:p>
        </p:txBody>
      </p:sp>
      <p:sp>
        <p:nvSpPr>
          <p:cNvPr id="31" name="Text Placeholder 12">
            <a:extLst>
              <a:ext uri="{FF2B5EF4-FFF2-40B4-BE49-F238E27FC236}">
                <a16:creationId xmlns:a16="http://schemas.microsoft.com/office/drawing/2014/main" id="{89F5B5F8-350F-4941-B9DE-36BF8B014803}"/>
              </a:ext>
            </a:extLst>
          </p:cNvPr>
          <p:cNvSpPr>
            <a:spLocks noGrp="1"/>
          </p:cNvSpPr>
          <p:nvPr>
            <p:ph type="body" sz="quarter" idx="14"/>
          </p:nvPr>
        </p:nvSpPr>
        <p:spPr/>
        <p:txBody>
          <a:bodyPr/>
          <a:lstStyle/>
          <a:p>
            <a:r>
              <a:rPr lang="en-US" dirty="0"/>
              <a:t>Prof. Maulik D Trivedi</a:t>
            </a:r>
          </a:p>
        </p:txBody>
      </p:sp>
      <p:sp>
        <p:nvSpPr>
          <p:cNvPr id="27" name="Text Placeholder 13">
            <a:extLst>
              <a:ext uri="{FF2B5EF4-FFF2-40B4-BE49-F238E27FC236}">
                <a16:creationId xmlns:a16="http://schemas.microsoft.com/office/drawing/2014/main" id="{E2AD8B6E-51EA-4A15-8752-4F221E5E02C5}"/>
              </a:ext>
            </a:extLst>
          </p:cNvPr>
          <p:cNvSpPr>
            <a:spLocks noGrp="1"/>
          </p:cNvSpPr>
          <p:nvPr>
            <p:ph type="body" sz="quarter" idx="16"/>
          </p:nvPr>
        </p:nvSpPr>
        <p:spPr/>
        <p:txBody>
          <a:bodyPr/>
          <a:lstStyle/>
          <a:p>
            <a:r>
              <a:rPr lang="en-US" b="1" dirty="0"/>
              <a:t>Cyber Security </a:t>
            </a:r>
            <a:r>
              <a:rPr lang="en-US" dirty="0">
                <a:latin typeface="Roboto Condensed Light" panose="02000000000000000000" pitchFamily="2" charset="0"/>
                <a:ea typeface="Roboto Condensed Light" panose="02000000000000000000" pitchFamily="2" charset="0"/>
              </a:rPr>
              <a:t>(CS)</a:t>
            </a:r>
          </a:p>
          <a:p>
            <a:r>
              <a:rPr lang="en-US" dirty="0"/>
              <a:t>GTU - 3150714</a:t>
            </a:r>
          </a:p>
        </p:txBody>
      </p:sp>
      <p:pic>
        <p:nvPicPr>
          <p:cNvPr id="32" name="Picture Placeholder 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532846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70B8E-91A2-F14C-9370-17370155680C}"/>
              </a:ext>
            </a:extLst>
          </p:cNvPr>
          <p:cNvSpPr>
            <a:spLocks noGrp="1"/>
          </p:cNvSpPr>
          <p:nvPr>
            <p:ph type="title"/>
          </p:nvPr>
        </p:nvSpPr>
        <p:spPr/>
        <p:txBody>
          <a:bodyPr/>
          <a:lstStyle/>
          <a:p>
            <a:r>
              <a:rPr lang="en-US" dirty="0"/>
              <a:t>Basic Fundamental Concept – Cont.</a:t>
            </a:r>
          </a:p>
        </p:txBody>
      </p:sp>
      <p:sp>
        <p:nvSpPr>
          <p:cNvPr id="3" name="Content Placeholder 2">
            <a:extLst>
              <a:ext uri="{FF2B5EF4-FFF2-40B4-BE49-F238E27FC236}">
                <a16:creationId xmlns:a16="http://schemas.microsoft.com/office/drawing/2014/main" id="{E27051D9-0D98-6543-BB51-31012B34C34A}"/>
              </a:ext>
            </a:extLst>
          </p:cNvPr>
          <p:cNvSpPr>
            <a:spLocks noGrp="1"/>
          </p:cNvSpPr>
          <p:nvPr>
            <p:ph idx="1"/>
          </p:nvPr>
        </p:nvSpPr>
        <p:spPr/>
        <p:txBody>
          <a:bodyPr/>
          <a:lstStyle/>
          <a:p>
            <a:r>
              <a:rPr lang="en-IN" dirty="0"/>
              <a:t>DNS stand for “domain name system”.</a:t>
            </a:r>
          </a:p>
          <a:p>
            <a:r>
              <a:rPr lang="en-IN" dirty="0"/>
              <a:t>It converting human-readable website name into </a:t>
            </a:r>
            <a:r>
              <a:rPr lang="en-IN" dirty="0">
                <a:solidFill>
                  <a:srgbClr val="C00000"/>
                </a:solidFill>
              </a:rPr>
              <a:t>computer-readable numerical IP addresses</a:t>
            </a:r>
            <a:r>
              <a:rPr lang="en-IN" dirty="0"/>
              <a:t>.</a:t>
            </a:r>
          </a:p>
          <a:p>
            <a:r>
              <a:rPr lang="en-IN" dirty="0"/>
              <a:t>For example: </a:t>
            </a:r>
          </a:p>
          <a:p>
            <a:pPr lvl="1"/>
            <a:r>
              <a:rPr lang="en-IN" dirty="0"/>
              <a:t>If you want to visit Google, then open </a:t>
            </a:r>
            <a:r>
              <a:rPr lang="en-IN" dirty="0" err="1"/>
              <a:t>www.google.com</a:t>
            </a:r>
            <a:r>
              <a:rPr lang="en-IN" dirty="0"/>
              <a:t> into your web browser‘s address bar instead of IP address. However, your computer does not understand where </a:t>
            </a:r>
            <a:r>
              <a:rPr lang="en-IN" dirty="0" err="1"/>
              <a:t>www.google.com</a:t>
            </a:r>
            <a:r>
              <a:rPr lang="en-IN" dirty="0"/>
              <a:t> is located.</a:t>
            </a:r>
          </a:p>
          <a:p>
            <a:r>
              <a:rPr lang="en-IN" dirty="0"/>
              <a:t>Behind the scenes, the internet and other network use numerical IP addresses. </a:t>
            </a:r>
            <a:r>
              <a:rPr lang="en-IN" dirty="0" err="1"/>
              <a:t>www.google.com</a:t>
            </a:r>
            <a:r>
              <a:rPr lang="en-IN" dirty="0"/>
              <a:t> is located at the IP address 73.194.39.78 on the internet.</a:t>
            </a:r>
          </a:p>
          <a:p>
            <a:endParaRPr lang="en-US" dirty="0"/>
          </a:p>
        </p:txBody>
      </p:sp>
      <p:pic>
        <p:nvPicPr>
          <p:cNvPr id="4" name="Picture 3">
            <a:extLst>
              <a:ext uri="{FF2B5EF4-FFF2-40B4-BE49-F238E27FC236}">
                <a16:creationId xmlns:a16="http://schemas.microsoft.com/office/drawing/2014/main" id="{2B62A725-D02C-C34B-908B-7640086FF1B2}"/>
              </a:ext>
            </a:extLst>
          </p:cNvPr>
          <p:cNvPicPr>
            <a:picLocks noChangeAspect="1"/>
          </p:cNvPicPr>
          <p:nvPr/>
        </p:nvPicPr>
        <p:blipFill>
          <a:blip r:embed="rId2"/>
          <a:stretch>
            <a:fillRect/>
          </a:stretch>
        </p:blipFill>
        <p:spPr>
          <a:xfrm>
            <a:off x="4194618" y="3580809"/>
            <a:ext cx="3802764" cy="2873200"/>
          </a:xfrm>
          <a:prstGeom prst="rect">
            <a:avLst/>
          </a:prstGeom>
        </p:spPr>
      </p:pic>
    </p:spTree>
    <p:extLst>
      <p:ext uri="{BB962C8B-B14F-4D97-AF65-F5344CB8AC3E}">
        <p14:creationId xmlns:p14="http://schemas.microsoft.com/office/powerpoint/2010/main" val="107134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377DB-0B6F-544B-921F-73BBDB04944F}"/>
              </a:ext>
            </a:extLst>
          </p:cNvPr>
          <p:cNvSpPr>
            <a:spLocks noGrp="1"/>
          </p:cNvSpPr>
          <p:nvPr>
            <p:ph type="title"/>
          </p:nvPr>
        </p:nvSpPr>
        <p:spPr/>
        <p:txBody>
          <a:bodyPr>
            <a:normAutofit/>
          </a:bodyPr>
          <a:lstStyle/>
          <a:p>
            <a:r>
              <a:rPr lang="en-IN" dirty="0"/>
              <a:t>Overview of Vulnerability Scanning</a:t>
            </a:r>
            <a:endParaRPr lang="en-US" dirty="0"/>
          </a:p>
        </p:txBody>
      </p:sp>
      <p:sp>
        <p:nvSpPr>
          <p:cNvPr id="3" name="Content Placeholder 2">
            <a:extLst>
              <a:ext uri="{FF2B5EF4-FFF2-40B4-BE49-F238E27FC236}">
                <a16:creationId xmlns:a16="http://schemas.microsoft.com/office/drawing/2014/main" id="{D0839903-9052-174D-9A16-76A2ADB706A3}"/>
              </a:ext>
            </a:extLst>
          </p:cNvPr>
          <p:cNvSpPr>
            <a:spLocks noGrp="1"/>
          </p:cNvSpPr>
          <p:nvPr>
            <p:ph idx="1"/>
          </p:nvPr>
        </p:nvSpPr>
        <p:spPr/>
        <p:txBody>
          <a:bodyPr/>
          <a:lstStyle/>
          <a:p>
            <a:r>
              <a:rPr lang="en-IN" dirty="0"/>
              <a:t>Vulnerability</a:t>
            </a:r>
          </a:p>
          <a:p>
            <a:pPr lvl="1"/>
            <a:r>
              <a:rPr lang="en-IN" dirty="0"/>
              <a:t>vulnerability is a </a:t>
            </a:r>
            <a:r>
              <a:rPr lang="en-IN" dirty="0">
                <a:solidFill>
                  <a:srgbClr val="C00000"/>
                </a:solidFill>
              </a:rPr>
              <a:t>weakness</a:t>
            </a:r>
            <a:r>
              <a:rPr lang="en-IN" dirty="0"/>
              <a:t> which allows an attacker to reduce a system’s security.</a:t>
            </a:r>
          </a:p>
          <a:p>
            <a:r>
              <a:rPr lang="en-IN" dirty="0"/>
              <a:t>Vulnerability scanning usually refers to the </a:t>
            </a:r>
            <a:r>
              <a:rPr lang="en-IN" dirty="0">
                <a:solidFill>
                  <a:srgbClr val="C00000"/>
                </a:solidFill>
              </a:rPr>
              <a:t>scanning of systems </a:t>
            </a:r>
            <a:r>
              <a:rPr lang="en-IN" dirty="0"/>
              <a:t>that are connected to the </a:t>
            </a:r>
            <a:r>
              <a:rPr lang="en-IN" dirty="0">
                <a:solidFill>
                  <a:srgbClr val="C00000"/>
                </a:solidFill>
              </a:rPr>
              <a:t>Internet</a:t>
            </a:r>
            <a:r>
              <a:rPr lang="en-IN" dirty="0"/>
              <a:t>.</a:t>
            </a:r>
          </a:p>
          <a:p>
            <a:r>
              <a:rPr lang="en-IN" dirty="0"/>
              <a:t>It can also refer to system scanning or audits on internal networks that are not connected to the Internet in order to assess the </a:t>
            </a:r>
            <a:r>
              <a:rPr lang="en-IN" dirty="0">
                <a:solidFill>
                  <a:srgbClr val="C00000"/>
                </a:solidFill>
              </a:rPr>
              <a:t>threat of malicious software</a:t>
            </a:r>
            <a:r>
              <a:rPr lang="en-IN" dirty="0"/>
              <a:t>.</a:t>
            </a:r>
          </a:p>
          <a:p>
            <a:r>
              <a:rPr lang="en-IN" dirty="0"/>
              <a:t>It is possible to know the basic security measures when installing and managing network and websites. but it is not possible to catch all the vulnerabilities reside in the network and websites.</a:t>
            </a:r>
          </a:p>
          <a:p>
            <a:endParaRPr lang="en-IN" dirty="0"/>
          </a:p>
          <a:p>
            <a:endParaRPr lang="en-US" dirty="0"/>
          </a:p>
        </p:txBody>
      </p:sp>
      <p:pic>
        <p:nvPicPr>
          <p:cNvPr id="4" name="Picture 3">
            <a:extLst>
              <a:ext uri="{FF2B5EF4-FFF2-40B4-BE49-F238E27FC236}">
                <a16:creationId xmlns:a16="http://schemas.microsoft.com/office/drawing/2014/main" id="{6620DA41-BDA3-A84F-A2ED-A5779C7304D1}"/>
              </a:ext>
            </a:extLst>
          </p:cNvPr>
          <p:cNvPicPr>
            <a:picLocks noChangeAspect="1"/>
          </p:cNvPicPr>
          <p:nvPr/>
        </p:nvPicPr>
        <p:blipFill>
          <a:blip r:embed="rId2"/>
          <a:stretch>
            <a:fillRect/>
          </a:stretch>
        </p:blipFill>
        <p:spPr>
          <a:xfrm>
            <a:off x="3466715" y="1690984"/>
            <a:ext cx="5258570" cy="4759004"/>
          </a:xfrm>
          <a:prstGeom prst="rect">
            <a:avLst/>
          </a:prstGeom>
        </p:spPr>
      </p:pic>
      <p:pic>
        <p:nvPicPr>
          <p:cNvPr id="5" name="Picture 4">
            <a:extLst>
              <a:ext uri="{FF2B5EF4-FFF2-40B4-BE49-F238E27FC236}">
                <a16:creationId xmlns:a16="http://schemas.microsoft.com/office/drawing/2014/main" id="{19D14B5C-9928-A945-912E-80E6B6A0AE7B}"/>
              </a:ext>
            </a:extLst>
          </p:cNvPr>
          <p:cNvPicPr>
            <a:picLocks noChangeAspect="1"/>
          </p:cNvPicPr>
          <p:nvPr/>
        </p:nvPicPr>
        <p:blipFill>
          <a:blip r:embed="rId3"/>
          <a:stretch>
            <a:fillRect/>
          </a:stretch>
        </p:blipFill>
        <p:spPr>
          <a:xfrm>
            <a:off x="3466715" y="2452627"/>
            <a:ext cx="5258570" cy="3947875"/>
          </a:xfrm>
          <a:prstGeom prst="rect">
            <a:avLst/>
          </a:prstGeom>
        </p:spPr>
      </p:pic>
    </p:spTree>
    <p:extLst>
      <p:ext uri="{BB962C8B-B14F-4D97-AF65-F5344CB8AC3E}">
        <p14:creationId xmlns:p14="http://schemas.microsoft.com/office/powerpoint/2010/main" val="371083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fade">
                                      <p:cBhvr>
                                        <p:cTn id="44" dur="500"/>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3FFC0-5D4A-4449-BA9F-A4EA7D6539D8}"/>
              </a:ext>
            </a:extLst>
          </p:cNvPr>
          <p:cNvSpPr>
            <a:spLocks noGrp="1"/>
          </p:cNvSpPr>
          <p:nvPr>
            <p:ph type="title"/>
          </p:nvPr>
        </p:nvSpPr>
        <p:spPr/>
        <p:txBody>
          <a:bodyPr/>
          <a:lstStyle/>
          <a:p>
            <a:r>
              <a:rPr lang="en-IN" dirty="0"/>
              <a:t>Overview of Vulnerability Scanning – Cont.</a:t>
            </a:r>
            <a:endParaRPr lang="en-US" dirty="0"/>
          </a:p>
        </p:txBody>
      </p:sp>
      <p:sp>
        <p:nvSpPr>
          <p:cNvPr id="3" name="Content Placeholder 2">
            <a:extLst>
              <a:ext uri="{FF2B5EF4-FFF2-40B4-BE49-F238E27FC236}">
                <a16:creationId xmlns:a16="http://schemas.microsoft.com/office/drawing/2014/main" id="{C8EE4DDE-2B8E-7A47-98EA-879257C9FF8B}"/>
              </a:ext>
            </a:extLst>
          </p:cNvPr>
          <p:cNvSpPr>
            <a:spLocks noGrp="1"/>
          </p:cNvSpPr>
          <p:nvPr>
            <p:ph idx="1"/>
          </p:nvPr>
        </p:nvSpPr>
        <p:spPr/>
        <p:txBody>
          <a:bodyPr/>
          <a:lstStyle/>
          <a:p>
            <a:r>
              <a:rPr lang="en-IN" dirty="0"/>
              <a:t>The vulnerability scanners provide you the </a:t>
            </a:r>
            <a:r>
              <a:rPr lang="en-IN" dirty="0">
                <a:solidFill>
                  <a:srgbClr val="C00000"/>
                </a:solidFill>
              </a:rPr>
              <a:t>automate security a</a:t>
            </a:r>
            <a:r>
              <a:rPr lang="en-IN" dirty="0"/>
              <a:t>uditing and play an important role in your IT security.</a:t>
            </a:r>
          </a:p>
          <a:p>
            <a:r>
              <a:rPr lang="en-IN" dirty="0"/>
              <a:t>The vulnerability scanners can scan your network and websites for up to thousands of different security risks.</a:t>
            </a:r>
          </a:p>
          <a:p>
            <a:r>
              <a:rPr lang="en-IN" dirty="0"/>
              <a:t>It produces a list of those vulnerabilities, and gives steps on </a:t>
            </a:r>
            <a:r>
              <a:rPr lang="en-IN" dirty="0">
                <a:solidFill>
                  <a:srgbClr val="C00000"/>
                </a:solidFill>
              </a:rPr>
              <a:t>how to overcome or reduce </a:t>
            </a:r>
            <a:r>
              <a:rPr lang="en-IN" dirty="0"/>
              <a:t>them.</a:t>
            </a:r>
          </a:p>
          <a:p>
            <a:endParaRPr lang="en-US" dirty="0"/>
          </a:p>
        </p:txBody>
      </p:sp>
      <p:pic>
        <p:nvPicPr>
          <p:cNvPr id="4" name="Picture 3">
            <a:extLst>
              <a:ext uri="{FF2B5EF4-FFF2-40B4-BE49-F238E27FC236}">
                <a16:creationId xmlns:a16="http://schemas.microsoft.com/office/drawing/2014/main" id="{B8466812-1749-D84E-BE65-06B45B3A1A08}"/>
              </a:ext>
            </a:extLst>
          </p:cNvPr>
          <p:cNvPicPr>
            <a:picLocks noChangeAspect="1"/>
          </p:cNvPicPr>
          <p:nvPr/>
        </p:nvPicPr>
        <p:blipFill>
          <a:blip r:embed="rId2"/>
          <a:stretch>
            <a:fillRect/>
          </a:stretch>
        </p:blipFill>
        <p:spPr>
          <a:xfrm>
            <a:off x="3771930" y="2091830"/>
            <a:ext cx="4648139" cy="4446719"/>
          </a:xfrm>
          <a:prstGeom prst="rect">
            <a:avLst/>
          </a:prstGeom>
        </p:spPr>
      </p:pic>
      <p:pic>
        <p:nvPicPr>
          <p:cNvPr id="5" name="Picture 4">
            <a:extLst>
              <a:ext uri="{FF2B5EF4-FFF2-40B4-BE49-F238E27FC236}">
                <a16:creationId xmlns:a16="http://schemas.microsoft.com/office/drawing/2014/main" id="{85DDF1E4-44A2-D747-8422-267FDA53EC41}"/>
              </a:ext>
            </a:extLst>
          </p:cNvPr>
          <p:cNvPicPr>
            <a:picLocks noChangeAspect="1"/>
          </p:cNvPicPr>
          <p:nvPr/>
        </p:nvPicPr>
        <p:blipFill>
          <a:blip r:embed="rId3"/>
          <a:stretch>
            <a:fillRect/>
          </a:stretch>
        </p:blipFill>
        <p:spPr>
          <a:xfrm>
            <a:off x="3771930" y="1766286"/>
            <a:ext cx="4687723" cy="4687723"/>
          </a:xfrm>
          <a:prstGeom prst="rect">
            <a:avLst/>
          </a:prstGeom>
        </p:spPr>
      </p:pic>
    </p:spTree>
    <p:extLst>
      <p:ext uri="{BB962C8B-B14F-4D97-AF65-F5344CB8AC3E}">
        <p14:creationId xmlns:p14="http://schemas.microsoft.com/office/powerpoint/2010/main" val="235724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Jay">
      <a:dk1>
        <a:srgbClr val="212121"/>
      </a:dk1>
      <a:lt1>
        <a:sysClr val="window" lastClr="FFFFFF"/>
      </a:lt1>
      <a:dk2>
        <a:srgbClr val="1D6FA9"/>
      </a:dk2>
      <a:lt2>
        <a:srgbClr val="FFFFFF"/>
      </a:lt2>
      <a:accent1>
        <a:srgbClr val="909090"/>
      </a:accent1>
      <a:accent2>
        <a:srgbClr val="00BBD3"/>
      </a:accent2>
      <a:accent3>
        <a:srgbClr val="8BC145"/>
      </a:accent3>
      <a:accent4>
        <a:srgbClr val="1D9A78"/>
      </a:accent4>
      <a:accent5>
        <a:srgbClr val="F19D19"/>
      </a:accent5>
      <a:accent6>
        <a:srgbClr val="B84742"/>
      </a:accent6>
      <a:hlink>
        <a:srgbClr val="70AD47"/>
      </a:hlink>
      <a:folHlink>
        <a:srgbClr val="ED7D31"/>
      </a:folHlink>
    </a:clrScheme>
    <a:fontScheme name="Custom 1">
      <a:majorFont>
        <a:latin typeface="Roboto Condensed"/>
        <a:ea typeface=""/>
        <a:cs typeface=""/>
      </a:majorFont>
      <a:minorFont>
        <a:latin typeface="Roboto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11061</TotalTime>
  <Words>6583</Words>
  <Application>Microsoft Office PowerPoint</Application>
  <PresentationFormat>Widescreen</PresentationFormat>
  <Paragraphs>581</Paragraphs>
  <Slides>64</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Wingdings</vt:lpstr>
      <vt:lpstr>Roboto Condensed Light</vt:lpstr>
      <vt:lpstr>Calibri</vt:lpstr>
      <vt:lpstr>Wingdings 3</vt:lpstr>
      <vt:lpstr>Arial</vt:lpstr>
      <vt:lpstr>Roboto Condensed</vt:lpstr>
      <vt:lpstr>Office Theme</vt:lpstr>
      <vt:lpstr>Unit-1  Systems Vulnerability Scanning</vt:lpstr>
      <vt:lpstr>PowerPoint Presentation</vt:lpstr>
      <vt:lpstr>Basic Fundamental Concept of Computer Networks</vt:lpstr>
      <vt:lpstr>Basic Fundamental Concept</vt:lpstr>
      <vt:lpstr>Basic Fundamental Concept – Cont.</vt:lpstr>
      <vt:lpstr>Basic Fundamental Concept – Cont.</vt:lpstr>
      <vt:lpstr>Basic Fundamental Concept – Cont.</vt:lpstr>
      <vt:lpstr>Overview of Vulnerability Scanning</vt:lpstr>
      <vt:lpstr>Overview of Vulnerability Scanning – Cont.</vt:lpstr>
      <vt:lpstr>Types of Vulnerability Scanners</vt:lpstr>
      <vt:lpstr>Types of Vulnerability Scanners</vt:lpstr>
      <vt:lpstr>False Negative</vt:lpstr>
      <vt:lpstr>Zero-day Vulnerability</vt:lpstr>
      <vt:lpstr>False Positive</vt:lpstr>
      <vt:lpstr>Open Port / Service Identification</vt:lpstr>
      <vt:lpstr>Banner / Version Check</vt:lpstr>
      <vt:lpstr>Probe</vt:lpstr>
      <vt:lpstr>Two Type of Probe</vt:lpstr>
      <vt:lpstr>Traffic Probe</vt:lpstr>
      <vt:lpstr>Vulnerability Probe</vt:lpstr>
      <vt:lpstr>Vulnerability Probe – Cont.</vt:lpstr>
      <vt:lpstr>TCP/IP Ports and Sockets</vt:lpstr>
      <vt:lpstr>Port Number Ranges and Well Known Ports</vt:lpstr>
      <vt:lpstr>Common Well Known Port Numbers</vt:lpstr>
      <vt:lpstr>Port Scanning </vt:lpstr>
      <vt:lpstr>Metasploit</vt:lpstr>
      <vt:lpstr>Metasploit – Cont.</vt:lpstr>
      <vt:lpstr>Metasploit Hacking Session Steps</vt:lpstr>
      <vt:lpstr>Difference between Payload and Exploits</vt:lpstr>
      <vt:lpstr>Example: Payload and Exploits</vt:lpstr>
      <vt:lpstr>Network Vulnerability Scanning - Netcat</vt:lpstr>
      <vt:lpstr>Uses of Netcat</vt:lpstr>
      <vt:lpstr>Socat</vt:lpstr>
      <vt:lpstr>Socat – Cont.</vt:lpstr>
      <vt:lpstr>Datapipe</vt:lpstr>
      <vt:lpstr>Datapipe – Cont.</vt:lpstr>
      <vt:lpstr>Datapipe – Cont.</vt:lpstr>
      <vt:lpstr>FPipe</vt:lpstr>
      <vt:lpstr>Fpipe Option</vt:lpstr>
      <vt:lpstr>Winrelay</vt:lpstr>
      <vt:lpstr>Network Reconnaissance</vt:lpstr>
      <vt:lpstr>NMAP</vt:lpstr>
      <vt:lpstr>PowerPoint Presentation</vt:lpstr>
      <vt:lpstr>NMAP Characteristics and Source</vt:lpstr>
      <vt:lpstr>THC – Amap (The Hackers Choice Amap)</vt:lpstr>
      <vt:lpstr>THC – Amap Modes</vt:lpstr>
      <vt:lpstr>Network Sniffers and Injection</vt:lpstr>
      <vt:lpstr>Usages of Network Sniffer tools</vt:lpstr>
      <vt:lpstr>TCPdump</vt:lpstr>
      <vt:lpstr>TCPdump Commands</vt:lpstr>
      <vt:lpstr>TCPdump Commands Example</vt:lpstr>
      <vt:lpstr>Output of TCPdump</vt:lpstr>
      <vt:lpstr>Windump</vt:lpstr>
      <vt:lpstr>Windump Example</vt:lpstr>
      <vt:lpstr>Wireshark</vt:lpstr>
      <vt:lpstr>Ettercap</vt:lpstr>
      <vt:lpstr>Ettercap - Modes of Operation</vt:lpstr>
      <vt:lpstr>Features of Ettercap</vt:lpstr>
      <vt:lpstr>Hping</vt:lpstr>
      <vt:lpstr>Use of Hping</vt:lpstr>
      <vt:lpstr>Kismet</vt:lpstr>
      <vt:lpstr>Features of Kismet</vt:lpstr>
      <vt:lpstr>Features of Kismet – 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Naimish Vadodariya</cp:lastModifiedBy>
  <cp:revision>357</cp:revision>
  <dcterms:created xsi:type="dcterms:W3CDTF">2020-05-01T05:09:15Z</dcterms:created>
  <dcterms:modified xsi:type="dcterms:W3CDTF">2020-10-02T07:22:12Z</dcterms:modified>
</cp:coreProperties>
</file>